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Lst>
  <p:notesMasterIdLst>
    <p:notesMasterId r:id="rId68"/>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311"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70B613-EE01-45DC-9C9A-2C84E7C738BE}"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8C54E81D-58F8-4971-BA38-32FCF5CFCA3A}">
      <dgm:prSet/>
      <dgm:spPr/>
      <dgm:t>
        <a:bodyPr/>
        <a:lstStyle/>
        <a:p>
          <a:r>
            <a:rPr lang="en-US" b="1" i="0"/>
            <a:t>Distributed Ledger:</a:t>
          </a:r>
          <a:r>
            <a:rPr lang="en-US" b="0" i="0"/>
            <a:t> Information is stored and shared across a distributed ledger, like a blockchain, ensuring transparent and tamper-proof records.</a:t>
          </a:r>
          <a:endParaRPr lang="en-US"/>
        </a:p>
      </dgm:t>
    </dgm:pt>
    <dgm:pt modelId="{0BFF52D6-B58A-4CBA-A012-D617EAFB1C1D}" type="parTrans" cxnId="{487985CB-511A-47FA-B9AF-44BDD36E8D92}">
      <dgm:prSet/>
      <dgm:spPr/>
      <dgm:t>
        <a:bodyPr/>
        <a:lstStyle/>
        <a:p>
          <a:endParaRPr lang="en-US"/>
        </a:p>
      </dgm:t>
    </dgm:pt>
    <dgm:pt modelId="{DB9674CC-6686-46DE-802E-2DE6872AAEF5}" type="sibTrans" cxnId="{487985CB-511A-47FA-B9AF-44BDD36E8D92}">
      <dgm:prSet/>
      <dgm:spPr/>
      <dgm:t>
        <a:bodyPr/>
        <a:lstStyle/>
        <a:p>
          <a:endParaRPr lang="en-US"/>
        </a:p>
      </dgm:t>
    </dgm:pt>
    <dgm:pt modelId="{39E95F60-77FA-4E62-BEF3-B64E574F4A81}">
      <dgm:prSet/>
      <dgm:spPr/>
      <dgm:t>
        <a:bodyPr/>
        <a:lstStyle/>
        <a:p>
          <a:r>
            <a:rPr lang="en-US" b="1" i="0"/>
            <a:t>Consensus Mechanisms:</a:t>
          </a:r>
          <a:r>
            <a:rPr lang="en-US" b="0" i="0"/>
            <a:t> Nodes agree on the network's state and validate transactions through mechanisms like Proof-of-Work or Proof-of-Stake.</a:t>
          </a:r>
          <a:endParaRPr lang="en-US"/>
        </a:p>
      </dgm:t>
    </dgm:pt>
    <dgm:pt modelId="{0A0ADE87-E14B-4CDC-A86B-25B50BA05DA4}" type="parTrans" cxnId="{B5970B27-5C3C-4ECB-AB59-94EDACC493D6}">
      <dgm:prSet/>
      <dgm:spPr/>
      <dgm:t>
        <a:bodyPr/>
        <a:lstStyle/>
        <a:p>
          <a:endParaRPr lang="en-US"/>
        </a:p>
      </dgm:t>
    </dgm:pt>
    <dgm:pt modelId="{982CD2DC-66D8-4965-9BE7-011FDC53847F}" type="sibTrans" cxnId="{B5970B27-5C3C-4ECB-AB59-94EDACC493D6}">
      <dgm:prSet/>
      <dgm:spPr/>
      <dgm:t>
        <a:bodyPr/>
        <a:lstStyle/>
        <a:p>
          <a:endParaRPr lang="en-US"/>
        </a:p>
      </dgm:t>
    </dgm:pt>
    <dgm:pt modelId="{1935C09E-ECB9-4784-B9D9-3D262D0208AB}">
      <dgm:prSet/>
      <dgm:spPr/>
      <dgm:t>
        <a:bodyPr/>
        <a:lstStyle/>
        <a:p>
          <a:r>
            <a:rPr lang="en-US" b="1" i="0"/>
            <a:t>Peer-to-Peer Interactions:</a:t>
          </a:r>
          <a:r>
            <a:rPr lang="en-US" b="0" i="0"/>
            <a:t> Nodes directly communicate and interact with each other, eliminating the need for intermediaries.</a:t>
          </a:r>
          <a:endParaRPr lang="en-US"/>
        </a:p>
      </dgm:t>
    </dgm:pt>
    <dgm:pt modelId="{545631D6-D29A-4151-A72A-40A6A0F6D08A}" type="parTrans" cxnId="{ACC04355-C91A-4985-AD06-42C70CE2CE20}">
      <dgm:prSet/>
      <dgm:spPr/>
      <dgm:t>
        <a:bodyPr/>
        <a:lstStyle/>
        <a:p>
          <a:endParaRPr lang="en-US"/>
        </a:p>
      </dgm:t>
    </dgm:pt>
    <dgm:pt modelId="{5CEAE911-E70F-4678-8BBA-583706060676}" type="sibTrans" cxnId="{ACC04355-C91A-4985-AD06-42C70CE2CE20}">
      <dgm:prSet/>
      <dgm:spPr/>
      <dgm:t>
        <a:bodyPr/>
        <a:lstStyle/>
        <a:p>
          <a:endParaRPr lang="en-US"/>
        </a:p>
      </dgm:t>
    </dgm:pt>
    <dgm:pt modelId="{9F4C11C4-68FF-4D8B-B7D8-EAD84549A42D}">
      <dgm:prSet/>
      <dgm:spPr/>
      <dgm:t>
        <a:bodyPr/>
        <a:lstStyle/>
        <a:p>
          <a:r>
            <a:rPr lang="en-US" b="1" i="0"/>
            <a:t>User Ownership:</a:t>
          </a:r>
          <a:r>
            <a:rPr lang="en-US" b="0" i="0"/>
            <a:t> Users often own and control their data, participating in network governance through community-driven decision-making.</a:t>
          </a:r>
          <a:endParaRPr lang="en-US"/>
        </a:p>
      </dgm:t>
    </dgm:pt>
    <dgm:pt modelId="{E6CD41DE-A132-404C-83EA-2D142FF7ED95}" type="parTrans" cxnId="{F302BFE8-36A2-4377-A14D-BFB943EA7B42}">
      <dgm:prSet/>
      <dgm:spPr/>
      <dgm:t>
        <a:bodyPr/>
        <a:lstStyle/>
        <a:p>
          <a:endParaRPr lang="en-US"/>
        </a:p>
      </dgm:t>
    </dgm:pt>
    <dgm:pt modelId="{E29E6AED-24F0-4601-9246-FBD8FBA72953}" type="sibTrans" cxnId="{F302BFE8-36A2-4377-A14D-BFB943EA7B42}">
      <dgm:prSet/>
      <dgm:spPr/>
      <dgm:t>
        <a:bodyPr/>
        <a:lstStyle/>
        <a:p>
          <a:endParaRPr lang="en-US"/>
        </a:p>
      </dgm:t>
    </dgm:pt>
    <dgm:pt modelId="{1738B0EF-50CC-404F-9E62-A621BC0AC06F}" type="pres">
      <dgm:prSet presAssocID="{3970B613-EE01-45DC-9C9A-2C84E7C738BE}" presName="outerComposite" presStyleCnt="0">
        <dgm:presLayoutVars>
          <dgm:chMax val="5"/>
          <dgm:dir/>
          <dgm:resizeHandles val="exact"/>
        </dgm:presLayoutVars>
      </dgm:prSet>
      <dgm:spPr/>
    </dgm:pt>
    <dgm:pt modelId="{4C8600CB-95EF-441E-ADC8-922EE535CF30}" type="pres">
      <dgm:prSet presAssocID="{3970B613-EE01-45DC-9C9A-2C84E7C738BE}" presName="dummyMaxCanvas" presStyleCnt="0">
        <dgm:presLayoutVars/>
      </dgm:prSet>
      <dgm:spPr/>
    </dgm:pt>
    <dgm:pt modelId="{9906B41B-2621-4AA0-B7F6-2357A79B9AAB}" type="pres">
      <dgm:prSet presAssocID="{3970B613-EE01-45DC-9C9A-2C84E7C738BE}" presName="FourNodes_1" presStyleLbl="node1" presStyleIdx="0" presStyleCnt="4">
        <dgm:presLayoutVars>
          <dgm:bulletEnabled val="1"/>
        </dgm:presLayoutVars>
      </dgm:prSet>
      <dgm:spPr/>
    </dgm:pt>
    <dgm:pt modelId="{0FB86166-6918-4091-A78F-3E8D4B84E5A4}" type="pres">
      <dgm:prSet presAssocID="{3970B613-EE01-45DC-9C9A-2C84E7C738BE}" presName="FourNodes_2" presStyleLbl="node1" presStyleIdx="1" presStyleCnt="4">
        <dgm:presLayoutVars>
          <dgm:bulletEnabled val="1"/>
        </dgm:presLayoutVars>
      </dgm:prSet>
      <dgm:spPr/>
    </dgm:pt>
    <dgm:pt modelId="{11387273-4EF4-4BAE-AEA9-26B320E76F01}" type="pres">
      <dgm:prSet presAssocID="{3970B613-EE01-45DC-9C9A-2C84E7C738BE}" presName="FourNodes_3" presStyleLbl="node1" presStyleIdx="2" presStyleCnt="4">
        <dgm:presLayoutVars>
          <dgm:bulletEnabled val="1"/>
        </dgm:presLayoutVars>
      </dgm:prSet>
      <dgm:spPr/>
    </dgm:pt>
    <dgm:pt modelId="{DA742C09-5349-4108-8094-B540C5C5FA8E}" type="pres">
      <dgm:prSet presAssocID="{3970B613-EE01-45DC-9C9A-2C84E7C738BE}" presName="FourNodes_4" presStyleLbl="node1" presStyleIdx="3" presStyleCnt="4">
        <dgm:presLayoutVars>
          <dgm:bulletEnabled val="1"/>
        </dgm:presLayoutVars>
      </dgm:prSet>
      <dgm:spPr/>
    </dgm:pt>
    <dgm:pt modelId="{1CA9A00D-E82C-46C7-A8F8-4BF054671A92}" type="pres">
      <dgm:prSet presAssocID="{3970B613-EE01-45DC-9C9A-2C84E7C738BE}" presName="FourConn_1-2" presStyleLbl="fgAccFollowNode1" presStyleIdx="0" presStyleCnt="3">
        <dgm:presLayoutVars>
          <dgm:bulletEnabled val="1"/>
        </dgm:presLayoutVars>
      </dgm:prSet>
      <dgm:spPr/>
    </dgm:pt>
    <dgm:pt modelId="{EA575E08-AD30-4B6A-A6DB-70709E1CC1C7}" type="pres">
      <dgm:prSet presAssocID="{3970B613-EE01-45DC-9C9A-2C84E7C738BE}" presName="FourConn_2-3" presStyleLbl="fgAccFollowNode1" presStyleIdx="1" presStyleCnt="3">
        <dgm:presLayoutVars>
          <dgm:bulletEnabled val="1"/>
        </dgm:presLayoutVars>
      </dgm:prSet>
      <dgm:spPr/>
    </dgm:pt>
    <dgm:pt modelId="{BC118CF1-9B71-45D0-8412-306C8FF0BCA7}" type="pres">
      <dgm:prSet presAssocID="{3970B613-EE01-45DC-9C9A-2C84E7C738BE}" presName="FourConn_3-4" presStyleLbl="fgAccFollowNode1" presStyleIdx="2" presStyleCnt="3">
        <dgm:presLayoutVars>
          <dgm:bulletEnabled val="1"/>
        </dgm:presLayoutVars>
      </dgm:prSet>
      <dgm:spPr/>
    </dgm:pt>
    <dgm:pt modelId="{9644EE11-FAA6-42DA-97BE-2809D598DE0A}" type="pres">
      <dgm:prSet presAssocID="{3970B613-EE01-45DC-9C9A-2C84E7C738BE}" presName="FourNodes_1_text" presStyleLbl="node1" presStyleIdx="3" presStyleCnt="4">
        <dgm:presLayoutVars>
          <dgm:bulletEnabled val="1"/>
        </dgm:presLayoutVars>
      </dgm:prSet>
      <dgm:spPr/>
    </dgm:pt>
    <dgm:pt modelId="{5C9AD50F-669C-45AA-B626-62359F840451}" type="pres">
      <dgm:prSet presAssocID="{3970B613-EE01-45DC-9C9A-2C84E7C738BE}" presName="FourNodes_2_text" presStyleLbl="node1" presStyleIdx="3" presStyleCnt="4">
        <dgm:presLayoutVars>
          <dgm:bulletEnabled val="1"/>
        </dgm:presLayoutVars>
      </dgm:prSet>
      <dgm:spPr/>
    </dgm:pt>
    <dgm:pt modelId="{20F545D4-F994-4545-9785-6BD9C631C56C}" type="pres">
      <dgm:prSet presAssocID="{3970B613-EE01-45DC-9C9A-2C84E7C738BE}" presName="FourNodes_3_text" presStyleLbl="node1" presStyleIdx="3" presStyleCnt="4">
        <dgm:presLayoutVars>
          <dgm:bulletEnabled val="1"/>
        </dgm:presLayoutVars>
      </dgm:prSet>
      <dgm:spPr/>
    </dgm:pt>
    <dgm:pt modelId="{90CACA06-EDF3-4CE8-BAC3-943963D13BEB}" type="pres">
      <dgm:prSet presAssocID="{3970B613-EE01-45DC-9C9A-2C84E7C738BE}" presName="FourNodes_4_text" presStyleLbl="node1" presStyleIdx="3" presStyleCnt="4">
        <dgm:presLayoutVars>
          <dgm:bulletEnabled val="1"/>
        </dgm:presLayoutVars>
      </dgm:prSet>
      <dgm:spPr/>
    </dgm:pt>
  </dgm:ptLst>
  <dgm:cxnLst>
    <dgm:cxn modelId="{33977811-1E7E-4D62-98D7-2F9CF167257A}" type="presOf" srcId="{8C54E81D-58F8-4971-BA38-32FCF5CFCA3A}" destId="{9906B41B-2621-4AA0-B7F6-2357A79B9AAB}" srcOrd="0" destOrd="0" presId="urn:microsoft.com/office/officeart/2005/8/layout/vProcess5"/>
    <dgm:cxn modelId="{1A773521-D559-4EAF-8361-83A9437EAA27}" type="presOf" srcId="{982CD2DC-66D8-4965-9BE7-011FDC53847F}" destId="{EA575E08-AD30-4B6A-A6DB-70709E1CC1C7}" srcOrd="0" destOrd="0" presId="urn:microsoft.com/office/officeart/2005/8/layout/vProcess5"/>
    <dgm:cxn modelId="{B5970B27-5C3C-4ECB-AB59-94EDACC493D6}" srcId="{3970B613-EE01-45DC-9C9A-2C84E7C738BE}" destId="{39E95F60-77FA-4E62-BEF3-B64E574F4A81}" srcOrd="1" destOrd="0" parTransId="{0A0ADE87-E14B-4CDC-A86B-25B50BA05DA4}" sibTransId="{982CD2DC-66D8-4965-9BE7-011FDC53847F}"/>
    <dgm:cxn modelId="{19DFFF3B-8D2A-4FAC-BB24-445EFE6125B8}" type="presOf" srcId="{5CEAE911-E70F-4678-8BBA-583706060676}" destId="{BC118CF1-9B71-45D0-8412-306C8FF0BCA7}" srcOrd="0" destOrd="0" presId="urn:microsoft.com/office/officeart/2005/8/layout/vProcess5"/>
    <dgm:cxn modelId="{A1A0EA61-933B-4AEC-9ABF-3602C1A80918}" type="presOf" srcId="{1935C09E-ECB9-4784-B9D9-3D262D0208AB}" destId="{11387273-4EF4-4BAE-AEA9-26B320E76F01}" srcOrd="0" destOrd="0" presId="urn:microsoft.com/office/officeart/2005/8/layout/vProcess5"/>
    <dgm:cxn modelId="{2534774F-C3EC-4FD6-B3C0-E86DEF438B74}" type="presOf" srcId="{1935C09E-ECB9-4784-B9D9-3D262D0208AB}" destId="{20F545D4-F994-4545-9785-6BD9C631C56C}" srcOrd="1" destOrd="0" presId="urn:microsoft.com/office/officeart/2005/8/layout/vProcess5"/>
    <dgm:cxn modelId="{5B6FC473-8E98-4234-8475-1FD08F04C70D}" type="presOf" srcId="{39E95F60-77FA-4E62-BEF3-B64E574F4A81}" destId="{0FB86166-6918-4091-A78F-3E8D4B84E5A4}" srcOrd="0" destOrd="0" presId="urn:microsoft.com/office/officeart/2005/8/layout/vProcess5"/>
    <dgm:cxn modelId="{ACC04355-C91A-4985-AD06-42C70CE2CE20}" srcId="{3970B613-EE01-45DC-9C9A-2C84E7C738BE}" destId="{1935C09E-ECB9-4784-B9D9-3D262D0208AB}" srcOrd="2" destOrd="0" parTransId="{545631D6-D29A-4151-A72A-40A6A0F6D08A}" sibTransId="{5CEAE911-E70F-4678-8BBA-583706060676}"/>
    <dgm:cxn modelId="{1925277C-01D0-40EF-BF59-145501E9700C}" type="presOf" srcId="{39E95F60-77FA-4E62-BEF3-B64E574F4A81}" destId="{5C9AD50F-669C-45AA-B626-62359F840451}" srcOrd="1" destOrd="0" presId="urn:microsoft.com/office/officeart/2005/8/layout/vProcess5"/>
    <dgm:cxn modelId="{C01B647D-E7E2-465D-8822-0DBC45D4D09B}" type="presOf" srcId="{DB9674CC-6686-46DE-802E-2DE6872AAEF5}" destId="{1CA9A00D-E82C-46C7-A8F8-4BF054671A92}" srcOrd="0" destOrd="0" presId="urn:microsoft.com/office/officeart/2005/8/layout/vProcess5"/>
    <dgm:cxn modelId="{4D28E282-57DD-4C19-8EDD-4F8138E533CF}" type="presOf" srcId="{9F4C11C4-68FF-4D8B-B7D8-EAD84549A42D}" destId="{DA742C09-5349-4108-8094-B540C5C5FA8E}" srcOrd="0" destOrd="0" presId="urn:microsoft.com/office/officeart/2005/8/layout/vProcess5"/>
    <dgm:cxn modelId="{4BE52583-4B0A-4A29-B6F9-BC67EB252D53}" type="presOf" srcId="{9F4C11C4-68FF-4D8B-B7D8-EAD84549A42D}" destId="{90CACA06-EDF3-4CE8-BAC3-943963D13BEB}" srcOrd="1" destOrd="0" presId="urn:microsoft.com/office/officeart/2005/8/layout/vProcess5"/>
    <dgm:cxn modelId="{487985CB-511A-47FA-B9AF-44BDD36E8D92}" srcId="{3970B613-EE01-45DC-9C9A-2C84E7C738BE}" destId="{8C54E81D-58F8-4971-BA38-32FCF5CFCA3A}" srcOrd="0" destOrd="0" parTransId="{0BFF52D6-B58A-4CBA-A012-D617EAFB1C1D}" sibTransId="{DB9674CC-6686-46DE-802E-2DE6872AAEF5}"/>
    <dgm:cxn modelId="{1C3AB1DC-6AF4-4A86-B0BE-48207F01F1AD}" type="presOf" srcId="{8C54E81D-58F8-4971-BA38-32FCF5CFCA3A}" destId="{9644EE11-FAA6-42DA-97BE-2809D598DE0A}" srcOrd="1" destOrd="0" presId="urn:microsoft.com/office/officeart/2005/8/layout/vProcess5"/>
    <dgm:cxn modelId="{F302BFE8-36A2-4377-A14D-BFB943EA7B42}" srcId="{3970B613-EE01-45DC-9C9A-2C84E7C738BE}" destId="{9F4C11C4-68FF-4D8B-B7D8-EAD84549A42D}" srcOrd="3" destOrd="0" parTransId="{E6CD41DE-A132-404C-83EA-2D142FF7ED95}" sibTransId="{E29E6AED-24F0-4601-9246-FBD8FBA72953}"/>
    <dgm:cxn modelId="{1590C6F0-4F67-4701-AEB0-6B36FB69205C}" type="presOf" srcId="{3970B613-EE01-45DC-9C9A-2C84E7C738BE}" destId="{1738B0EF-50CC-404F-9E62-A621BC0AC06F}" srcOrd="0" destOrd="0" presId="urn:microsoft.com/office/officeart/2005/8/layout/vProcess5"/>
    <dgm:cxn modelId="{5136C8D9-8AB9-4C55-A5BF-A7A4631E2000}" type="presParOf" srcId="{1738B0EF-50CC-404F-9E62-A621BC0AC06F}" destId="{4C8600CB-95EF-441E-ADC8-922EE535CF30}" srcOrd="0" destOrd="0" presId="urn:microsoft.com/office/officeart/2005/8/layout/vProcess5"/>
    <dgm:cxn modelId="{40F1280D-C8AC-4767-A9F8-5E60AD454013}" type="presParOf" srcId="{1738B0EF-50CC-404F-9E62-A621BC0AC06F}" destId="{9906B41B-2621-4AA0-B7F6-2357A79B9AAB}" srcOrd="1" destOrd="0" presId="urn:microsoft.com/office/officeart/2005/8/layout/vProcess5"/>
    <dgm:cxn modelId="{14EC7811-A0C8-4B78-8A99-74F8F5EA5272}" type="presParOf" srcId="{1738B0EF-50CC-404F-9E62-A621BC0AC06F}" destId="{0FB86166-6918-4091-A78F-3E8D4B84E5A4}" srcOrd="2" destOrd="0" presId="urn:microsoft.com/office/officeart/2005/8/layout/vProcess5"/>
    <dgm:cxn modelId="{C8D2EF85-E34D-443D-AAFA-AC44AC59AA9D}" type="presParOf" srcId="{1738B0EF-50CC-404F-9E62-A621BC0AC06F}" destId="{11387273-4EF4-4BAE-AEA9-26B320E76F01}" srcOrd="3" destOrd="0" presId="urn:microsoft.com/office/officeart/2005/8/layout/vProcess5"/>
    <dgm:cxn modelId="{D73002B4-9AE1-439C-B859-723D5DE54E7A}" type="presParOf" srcId="{1738B0EF-50CC-404F-9E62-A621BC0AC06F}" destId="{DA742C09-5349-4108-8094-B540C5C5FA8E}" srcOrd="4" destOrd="0" presId="urn:microsoft.com/office/officeart/2005/8/layout/vProcess5"/>
    <dgm:cxn modelId="{F5CDB329-2630-42D3-88F3-CCCA7E33BA24}" type="presParOf" srcId="{1738B0EF-50CC-404F-9E62-A621BC0AC06F}" destId="{1CA9A00D-E82C-46C7-A8F8-4BF054671A92}" srcOrd="5" destOrd="0" presId="urn:microsoft.com/office/officeart/2005/8/layout/vProcess5"/>
    <dgm:cxn modelId="{F2FB64ED-76EA-4CC2-94B8-0776729B87B3}" type="presParOf" srcId="{1738B0EF-50CC-404F-9E62-A621BC0AC06F}" destId="{EA575E08-AD30-4B6A-A6DB-70709E1CC1C7}" srcOrd="6" destOrd="0" presId="urn:microsoft.com/office/officeart/2005/8/layout/vProcess5"/>
    <dgm:cxn modelId="{9F4905F7-823C-481E-B2D3-F8D6712E1C21}" type="presParOf" srcId="{1738B0EF-50CC-404F-9E62-A621BC0AC06F}" destId="{BC118CF1-9B71-45D0-8412-306C8FF0BCA7}" srcOrd="7" destOrd="0" presId="urn:microsoft.com/office/officeart/2005/8/layout/vProcess5"/>
    <dgm:cxn modelId="{A9FC73BE-0AE0-43E5-9405-4D8A9C473F68}" type="presParOf" srcId="{1738B0EF-50CC-404F-9E62-A621BC0AC06F}" destId="{9644EE11-FAA6-42DA-97BE-2809D598DE0A}" srcOrd="8" destOrd="0" presId="urn:microsoft.com/office/officeart/2005/8/layout/vProcess5"/>
    <dgm:cxn modelId="{459C2108-7F26-400F-AC02-8985DE3274D4}" type="presParOf" srcId="{1738B0EF-50CC-404F-9E62-A621BC0AC06F}" destId="{5C9AD50F-669C-45AA-B626-62359F840451}" srcOrd="9" destOrd="0" presId="urn:microsoft.com/office/officeart/2005/8/layout/vProcess5"/>
    <dgm:cxn modelId="{F125F1EB-FA92-4DF2-BF26-751533A88F49}" type="presParOf" srcId="{1738B0EF-50CC-404F-9E62-A621BC0AC06F}" destId="{20F545D4-F994-4545-9785-6BD9C631C56C}" srcOrd="10" destOrd="0" presId="urn:microsoft.com/office/officeart/2005/8/layout/vProcess5"/>
    <dgm:cxn modelId="{BF95C6F3-7802-4F93-B3AA-8F4A0DEDD3F7}" type="presParOf" srcId="{1738B0EF-50CC-404F-9E62-A621BC0AC06F}" destId="{90CACA06-EDF3-4CE8-BAC3-943963D13BE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70B613-EE01-45DC-9C9A-2C84E7C738BE}"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9A9FE803-1521-470B-B9AC-25899D7D495B}">
      <dgm:prSet/>
      <dgm:spPr/>
      <dgm:t>
        <a:bodyPr/>
        <a:lstStyle/>
        <a:p>
          <a:r>
            <a:rPr lang="en-US" b="1" i="0" dirty="0"/>
            <a:t>Transparency:</a:t>
          </a:r>
          <a:r>
            <a:rPr lang="en-US" b="0" i="0" dirty="0"/>
            <a:t> Increased visibility and public auditability of transactions and data.</a:t>
          </a:r>
          <a:endParaRPr lang="en-US" dirty="0"/>
        </a:p>
      </dgm:t>
    </dgm:pt>
    <dgm:pt modelId="{A6235B7E-6211-49C9-BC75-7EF20E7C1F6F}" type="parTrans" cxnId="{69BE6D4F-065A-41AF-872C-96A45F98B4FA}">
      <dgm:prSet/>
      <dgm:spPr/>
      <dgm:t>
        <a:bodyPr/>
        <a:lstStyle/>
        <a:p>
          <a:endParaRPr lang="en-US"/>
        </a:p>
      </dgm:t>
    </dgm:pt>
    <dgm:pt modelId="{5BCC8FA5-4173-4831-83C6-6AC188727BBF}" type="sibTrans" cxnId="{69BE6D4F-065A-41AF-872C-96A45F98B4FA}">
      <dgm:prSet/>
      <dgm:spPr/>
      <dgm:t>
        <a:bodyPr/>
        <a:lstStyle/>
        <a:p>
          <a:endParaRPr lang="en-US"/>
        </a:p>
      </dgm:t>
    </dgm:pt>
    <dgm:pt modelId="{8C54E81D-58F8-4971-BA38-32FCF5CFCA3A}">
      <dgm:prSet/>
      <dgm:spPr/>
      <dgm:t>
        <a:bodyPr/>
        <a:lstStyle/>
        <a:p>
          <a:r>
            <a:rPr lang="en-US" b="1" i="0" dirty="0"/>
            <a:t>Resilience:</a:t>
          </a:r>
          <a:r>
            <a:rPr lang="en-US" b="0" i="0" dirty="0"/>
            <a:t> No single point of failure makes the network resistant to censorship and outages.</a:t>
          </a:r>
          <a:endParaRPr lang="en-US" dirty="0"/>
        </a:p>
      </dgm:t>
    </dgm:pt>
    <dgm:pt modelId="{0BFF52D6-B58A-4CBA-A012-D617EAFB1C1D}" type="parTrans" cxnId="{487985CB-511A-47FA-B9AF-44BDD36E8D92}">
      <dgm:prSet/>
      <dgm:spPr/>
      <dgm:t>
        <a:bodyPr/>
        <a:lstStyle/>
        <a:p>
          <a:endParaRPr lang="en-US"/>
        </a:p>
      </dgm:t>
    </dgm:pt>
    <dgm:pt modelId="{DB9674CC-6686-46DE-802E-2DE6872AAEF5}" type="sibTrans" cxnId="{487985CB-511A-47FA-B9AF-44BDD36E8D92}">
      <dgm:prSet/>
      <dgm:spPr/>
      <dgm:t>
        <a:bodyPr/>
        <a:lstStyle/>
        <a:p>
          <a:endParaRPr lang="en-US"/>
        </a:p>
      </dgm:t>
    </dgm:pt>
    <dgm:pt modelId="{39E95F60-77FA-4E62-BEF3-B64E574F4A81}">
      <dgm:prSet/>
      <dgm:spPr/>
      <dgm:t>
        <a:bodyPr/>
        <a:lstStyle/>
        <a:p>
          <a:r>
            <a:rPr lang="en-US" b="1" i="0" dirty="0"/>
            <a:t>Security:</a:t>
          </a:r>
          <a:r>
            <a:rPr lang="en-US" b="0" i="0" dirty="0"/>
            <a:t> Data encryption and distributed storage enhance security and privacy.</a:t>
          </a:r>
        </a:p>
      </dgm:t>
    </dgm:pt>
    <dgm:pt modelId="{0A0ADE87-E14B-4CDC-A86B-25B50BA05DA4}" type="parTrans" cxnId="{B5970B27-5C3C-4ECB-AB59-94EDACC493D6}">
      <dgm:prSet/>
      <dgm:spPr/>
      <dgm:t>
        <a:bodyPr/>
        <a:lstStyle/>
        <a:p>
          <a:endParaRPr lang="en-US"/>
        </a:p>
      </dgm:t>
    </dgm:pt>
    <dgm:pt modelId="{982CD2DC-66D8-4965-9BE7-011FDC53847F}" type="sibTrans" cxnId="{B5970B27-5C3C-4ECB-AB59-94EDACC493D6}">
      <dgm:prSet/>
      <dgm:spPr/>
      <dgm:t>
        <a:bodyPr/>
        <a:lstStyle/>
        <a:p>
          <a:endParaRPr lang="en-US"/>
        </a:p>
      </dgm:t>
    </dgm:pt>
    <dgm:pt modelId="{1935C09E-ECB9-4784-B9D9-3D262D0208AB}">
      <dgm:prSet/>
      <dgm:spPr/>
      <dgm:t>
        <a:bodyPr/>
        <a:lstStyle/>
        <a:p>
          <a:r>
            <a:rPr lang="en-US" b="1" i="0" dirty="0"/>
            <a:t>Empowerment:</a:t>
          </a:r>
          <a:r>
            <a:rPr lang="en-US" b="0" i="0" dirty="0"/>
            <a:t> Users control their data and participate in network governance.</a:t>
          </a:r>
        </a:p>
      </dgm:t>
    </dgm:pt>
    <dgm:pt modelId="{545631D6-D29A-4151-A72A-40A6A0F6D08A}" type="parTrans" cxnId="{ACC04355-C91A-4985-AD06-42C70CE2CE20}">
      <dgm:prSet/>
      <dgm:spPr/>
      <dgm:t>
        <a:bodyPr/>
        <a:lstStyle/>
        <a:p>
          <a:endParaRPr lang="en-US"/>
        </a:p>
      </dgm:t>
    </dgm:pt>
    <dgm:pt modelId="{5CEAE911-E70F-4678-8BBA-583706060676}" type="sibTrans" cxnId="{ACC04355-C91A-4985-AD06-42C70CE2CE20}">
      <dgm:prSet/>
      <dgm:spPr/>
      <dgm:t>
        <a:bodyPr/>
        <a:lstStyle/>
        <a:p>
          <a:endParaRPr lang="en-US"/>
        </a:p>
      </dgm:t>
    </dgm:pt>
    <dgm:pt modelId="{9F4C11C4-68FF-4D8B-B7D8-EAD84549A42D}">
      <dgm:prSet/>
      <dgm:spPr/>
      <dgm:t>
        <a:bodyPr/>
        <a:lstStyle/>
        <a:p>
          <a:r>
            <a:rPr lang="en-US" b="1" i="0" dirty="0"/>
            <a:t>Innovation:</a:t>
          </a:r>
          <a:r>
            <a:rPr lang="en-US" b="0" i="0" dirty="0"/>
            <a:t> Open and collaborative environment fosters innovation and new applications.</a:t>
          </a:r>
        </a:p>
      </dgm:t>
    </dgm:pt>
    <dgm:pt modelId="{E6CD41DE-A132-404C-83EA-2D142FF7ED95}" type="parTrans" cxnId="{F302BFE8-36A2-4377-A14D-BFB943EA7B42}">
      <dgm:prSet/>
      <dgm:spPr/>
      <dgm:t>
        <a:bodyPr/>
        <a:lstStyle/>
        <a:p>
          <a:endParaRPr lang="en-US"/>
        </a:p>
      </dgm:t>
    </dgm:pt>
    <dgm:pt modelId="{E29E6AED-24F0-4601-9246-FBD8FBA72953}" type="sibTrans" cxnId="{F302BFE8-36A2-4377-A14D-BFB943EA7B42}">
      <dgm:prSet/>
      <dgm:spPr/>
      <dgm:t>
        <a:bodyPr/>
        <a:lstStyle/>
        <a:p>
          <a:endParaRPr lang="en-US"/>
        </a:p>
      </dgm:t>
    </dgm:pt>
    <dgm:pt modelId="{1738B0EF-50CC-404F-9E62-A621BC0AC06F}" type="pres">
      <dgm:prSet presAssocID="{3970B613-EE01-45DC-9C9A-2C84E7C738BE}" presName="outerComposite" presStyleCnt="0">
        <dgm:presLayoutVars>
          <dgm:chMax val="5"/>
          <dgm:dir/>
          <dgm:resizeHandles val="exact"/>
        </dgm:presLayoutVars>
      </dgm:prSet>
      <dgm:spPr/>
    </dgm:pt>
    <dgm:pt modelId="{4C8600CB-95EF-441E-ADC8-922EE535CF30}" type="pres">
      <dgm:prSet presAssocID="{3970B613-EE01-45DC-9C9A-2C84E7C738BE}" presName="dummyMaxCanvas" presStyleCnt="0">
        <dgm:presLayoutVars/>
      </dgm:prSet>
      <dgm:spPr/>
    </dgm:pt>
    <dgm:pt modelId="{30D369A3-8081-4504-912E-C5DD7B514911}" type="pres">
      <dgm:prSet presAssocID="{3970B613-EE01-45DC-9C9A-2C84E7C738BE}" presName="FiveNodes_1" presStyleLbl="node1" presStyleIdx="0" presStyleCnt="5">
        <dgm:presLayoutVars>
          <dgm:bulletEnabled val="1"/>
        </dgm:presLayoutVars>
      </dgm:prSet>
      <dgm:spPr/>
    </dgm:pt>
    <dgm:pt modelId="{8CB24658-17E2-4160-BB70-863C3F9883CE}" type="pres">
      <dgm:prSet presAssocID="{3970B613-EE01-45DC-9C9A-2C84E7C738BE}" presName="FiveNodes_2" presStyleLbl="node1" presStyleIdx="1" presStyleCnt="5">
        <dgm:presLayoutVars>
          <dgm:bulletEnabled val="1"/>
        </dgm:presLayoutVars>
      </dgm:prSet>
      <dgm:spPr/>
    </dgm:pt>
    <dgm:pt modelId="{B5095AA0-9132-498B-BA7F-AAC287D67AB0}" type="pres">
      <dgm:prSet presAssocID="{3970B613-EE01-45DC-9C9A-2C84E7C738BE}" presName="FiveNodes_3" presStyleLbl="node1" presStyleIdx="2" presStyleCnt="5">
        <dgm:presLayoutVars>
          <dgm:bulletEnabled val="1"/>
        </dgm:presLayoutVars>
      </dgm:prSet>
      <dgm:spPr/>
    </dgm:pt>
    <dgm:pt modelId="{E2087C80-7066-48BA-9D0E-E082F67F3C11}" type="pres">
      <dgm:prSet presAssocID="{3970B613-EE01-45DC-9C9A-2C84E7C738BE}" presName="FiveNodes_4" presStyleLbl="node1" presStyleIdx="3" presStyleCnt="5">
        <dgm:presLayoutVars>
          <dgm:bulletEnabled val="1"/>
        </dgm:presLayoutVars>
      </dgm:prSet>
      <dgm:spPr/>
    </dgm:pt>
    <dgm:pt modelId="{E06772D0-8150-48DA-9A48-F05AB34CF9D8}" type="pres">
      <dgm:prSet presAssocID="{3970B613-EE01-45DC-9C9A-2C84E7C738BE}" presName="FiveNodes_5" presStyleLbl="node1" presStyleIdx="4" presStyleCnt="5">
        <dgm:presLayoutVars>
          <dgm:bulletEnabled val="1"/>
        </dgm:presLayoutVars>
      </dgm:prSet>
      <dgm:spPr/>
    </dgm:pt>
    <dgm:pt modelId="{C924DA35-162F-4C3B-BA12-D684A41BEA05}" type="pres">
      <dgm:prSet presAssocID="{3970B613-EE01-45DC-9C9A-2C84E7C738BE}" presName="FiveConn_1-2" presStyleLbl="fgAccFollowNode1" presStyleIdx="0" presStyleCnt="4">
        <dgm:presLayoutVars>
          <dgm:bulletEnabled val="1"/>
        </dgm:presLayoutVars>
      </dgm:prSet>
      <dgm:spPr/>
    </dgm:pt>
    <dgm:pt modelId="{22DF2727-E6A4-4324-B08A-3B4FFD1CE216}" type="pres">
      <dgm:prSet presAssocID="{3970B613-EE01-45DC-9C9A-2C84E7C738BE}" presName="FiveConn_2-3" presStyleLbl="fgAccFollowNode1" presStyleIdx="1" presStyleCnt="4">
        <dgm:presLayoutVars>
          <dgm:bulletEnabled val="1"/>
        </dgm:presLayoutVars>
      </dgm:prSet>
      <dgm:spPr/>
    </dgm:pt>
    <dgm:pt modelId="{80CB1F5B-3E70-4C49-B49E-6EF516682248}" type="pres">
      <dgm:prSet presAssocID="{3970B613-EE01-45DC-9C9A-2C84E7C738BE}" presName="FiveConn_3-4" presStyleLbl="fgAccFollowNode1" presStyleIdx="2" presStyleCnt="4">
        <dgm:presLayoutVars>
          <dgm:bulletEnabled val="1"/>
        </dgm:presLayoutVars>
      </dgm:prSet>
      <dgm:spPr/>
    </dgm:pt>
    <dgm:pt modelId="{F517F019-D0CA-463D-8F78-52A3E6D0A9A7}" type="pres">
      <dgm:prSet presAssocID="{3970B613-EE01-45DC-9C9A-2C84E7C738BE}" presName="FiveConn_4-5" presStyleLbl="fgAccFollowNode1" presStyleIdx="3" presStyleCnt="4">
        <dgm:presLayoutVars>
          <dgm:bulletEnabled val="1"/>
        </dgm:presLayoutVars>
      </dgm:prSet>
      <dgm:spPr/>
    </dgm:pt>
    <dgm:pt modelId="{B9193119-7A04-43A4-AC8B-43C41499301E}" type="pres">
      <dgm:prSet presAssocID="{3970B613-EE01-45DC-9C9A-2C84E7C738BE}" presName="FiveNodes_1_text" presStyleLbl="node1" presStyleIdx="4" presStyleCnt="5">
        <dgm:presLayoutVars>
          <dgm:bulletEnabled val="1"/>
        </dgm:presLayoutVars>
      </dgm:prSet>
      <dgm:spPr/>
    </dgm:pt>
    <dgm:pt modelId="{C4670B10-7694-4127-BC61-92CB12403A4D}" type="pres">
      <dgm:prSet presAssocID="{3970B613-EE01-45DC-9C9A-2C84E7C738BE}" presName="FiveNodes_2_text" presStyleLbl="node1" presStyleIdx="4" presStyleCnt="5">
        <dgm:presLayoutVars>
          <dgm:bulletEnabled val="1"/>
        </dgm:presLayoutVars>
      </dgm:prSet>
      <dgm:spPr/>
    </dgm:pt>
    <dgm:pt modelId="{FD0BBA3A-01C7-496C-94A5-FE324A681D81}" type="pres">
      <dgm:prSet presAssocID="{3970B613-EE01-45DC-9C9A-2C84E7C738BE}" presName="FiveNodes_3_text" presStyleLbl="node1" presStyleIdx="4" presStyleCnt="5">
        <dgm:presLayoutVars>
          <dgm:bulletEnabled val="1"/>
        </dgm:presLayoutVars>
      </dgm:prSet>
      <dgm:spPr/>
    </dgm:pt>
    <dgm:pt modelId="{57DE752C-98B8-42DF-BCFB-08B0711D29FA}" type="pres">
      <dgm:prSet presAssocID="{3970B613-EE01-45DC-9C9A-2C84E7C738BE}" presName="FiveNodes_4_text" presStyleLbl="node1" presStyleIdx="4" presStyleCnt="5">
        <dgm:presLayoutVars>
          <dgm:bulletEnabled val="1"/>
        </dgm:presLayoutVars>
      </dgm:prSet>
      <dgm:spPr/>
    </dgm:pt>
    <dgm:pt modelId="{03245C07-BC0A-47BC-877E-9C4FD366D493}" type="pres">
      <dgm:prSet presAssocID="{3970B613-EE01-45DC-9C9A-2C84E7C738BE}" presName="FiveNodes_5_text" presStyleLbl="node1" presStyleIdx="4" presStyleCnt="5">
        <dgm:presLayoutVars>
          <dgm:bulletEnabled val="1"/>
        </dgm:presLayoutVars>
      </dgm:prSet>
      <dgm:spPr/>
    </dgm:pt>
  </dgm:ptLst>
  <dgm:cxnLst>
    <dgm:cxn modelId="{61909702-3678-47B5-8CCA-8F652F851845}" type="presOf" srcId="{8C54E81D-58F8-4971-BA38-32FCF5CFCA3A}" destId="{8CB24658-17E2-4160-BB70-863C3F9883CE}" srcOrd="0" destOrd="0" presId="urn:microsoft.com/office/officeart/2005/8/layout/vProcess5"/>
    <dgm:cxn modelId="{C7AB7D09-2B68-4215-8C22-DE490E306E64}" type="presOf" srcId="{9A9FE803-1521-470B-B9AC-25899D7D495B}" destId="{B9193119-7A04-43A4-AC8B-43C41499301E}" srcOrd="1" destOrd="0" presId="urn:microsoft.com/office/officeart/2005/8/layout/vProcess5"/>
    <dgm:cxn modelId="{482A5F0E-B7E1-4443-BBD0-B4E6F8E56782}" type="presOf" srcId="{9F4C11C4-68FF-4D8B-B7D8-EAD84549A42D}" destId="{E06772D0-8150-48DA-9A48-F05AB34CF9D8}" srcOrd="0" destOrd="0" presId="urn:microsoft.com/office/officeart/2005/8/layout/vProcess5"/>
    <dgm:cxn modelId="{9420D31D-E674-4685-B3A6-67E135343DBF}" type="presOf" srcId="{8C54E81D-58F8-4971-BA38-32FCF5CFCA3A}" destId="{C4670B10-7694-4127-BC61-92CB12403A4D}" srcOrd="1" destOrd="0" presId="urn:microsoft.com/office/officeart/2005/8/layout/vProcess5"/>
    <dgm:cxn modelId="{B5970B27-5C3C-4ECB-AB59-94EDACC493D6}" srcId="{3970B613-EE01-45DC-9C9A-2C84E7C738BE}" destId="{39E95F60-77FA-4E62-BEF3-B64E574F4A81}" srcOrd="2" destOrd="0" parTransId="{0A0ADE87-E14B-4CDC-A86B-25B50BA05DA4}" sibTransId="{982CD2DC-66D8-4965-9BE7-011FDC53847F}"/>
    <dgm:cxn modelId="{1E348E32-29CB-482F-AAD0-C06DA2A17740}" type="presOf" srcId="{9F4C11C4-68FF-4D8B-B7D8-EAD84549A42D}" destId="{03245C07-BC0A-47BC-877E-9C4FD366D493}" srcOrd="1" destOrd="0" presId="urn:microsoft.com/office/officeart/2005/8/layout/vProcess5"/>
    <dgm:cxn modelId="{41DF505D-8C87-42FD-9950-08E08F58435E}" type="presOf" srcId="{982CD2DC-66D8-4965-9BE7-011FDC53847F}" destId="{80CB1F5B-3E70-4C49-B49E-6EF516682248}" srcOrd="0" destOrd="0" presId="urn:microsoft.com/office/officeart/2005/8/layout/vProcess5"/>
    <dgm:cxn modelId="{CA99AE42-F171-4A37-8A92-317661B6AF4C}" type="presOf" srcId="{1935C09E-ECB9-4784-B9D9-3D262D0208AB}" destId="{57DE752C-98B8-42DF-BCFB-08B0711D29FA}" srcOrd="1" destOrd="0" presId="urn:microsoft.com/office/officeart/2005/8/layout/vProcess5"/>
    <dgm:cxn modelId="{69BE6D4F-065A-41AF-872C-96A45F98B4FA}" srcId="{3970B613-EE01-45DC-9C9A-2C84E7C738BE}" destId="{9A9FE803-1521-470B-B9AC-25899D7D495B}" srcOrd="0" destOrd="0" parTransId="{A6235B7E-6211-49C9-BC75-7EF20E7C1F6F}" sibTransId="{5BCC8FA5-4173-4831-83C6-6AC188727BBF}"/>
    <dgm:cxn modelId="{ACC04355-C91A-4985-AD06-42C70CE2CE20}" srcId="{3970B613-EE01-45DC-9C9A-2C84E7C738BE}" destId="{1935C09E-ECB9-4784-B9D9-3D262D0208AB}" srcOrd="3" destOrd="0" parTransId="{545631D6-D29A-4151-A72A-40A6A0F6D08A}" sibTransId="{5CEAE911-E70F-4678-8BBA-583706060676}"/>
    <dgm:cxn modelId="{0F314584-DD3D-4415-A2D0-2D7E151D97AE}" type="presOf" srcId="{1935C09E-ECB9-4784-B9D9-3D262D0208AB}" destId="{E2087C80-7066-48BA-9D0E-E082F67F3C11}" srcOrd="0" destOrd="0" presId="urn:microsoft.com/office/officeart/2005/8/layout/vProcess5"/>
    <dgm:cxn modelId="{46BB0E88-0369-498C-98A9-35EAFB02BF19}" type="presOf" srcId="{39E95F60-77FA-4E62-BEF3-B64E574F4A81}" destId="{B5095AA0-9132-498B-BA7F-AAC287D67AB0}" srcOrd="0" destOrd="0" presId="urn:microsoft.com/office/officeart/2005/8/layout/vProcess5"/>
    <dgm:cxn modelId="{12F12CA6-6EBF-41F1-819A-D5A29F0E86BC}" type="presOf" srcId="{DB9674CC-6686-46DE-802E-2DE6872AAEF5}" destId="{22DF2727-E6A4-4324-B08A-3B4FFD1CE216}" srcOrd="0" destOrd="0" presId="urn:microsoft.com/office/officeart/2005/8/layout/vProcess5"/>
    <dgm:cxn modelId="{2A8E4AC0-81D5-470B-860D-C1887F69202A}" type="presOf" srcId="{39E95F60-77FA-4E62-BEF3-B64E574F4A81}" destId="{FD0BBA3A-01C7-496C-94A5-FE324A681D81}" srcOrd="1" destOrd="0" presId="urn:microsoft.com/office/officeart/2005/8/layout/vProcess5"/>
    <dgm:cxn modelId="{4261AFCA-4B9C-44B6-8A97-76661D5768E4}" type="presOf" srcId="{5CEAE911-E70F-4678-8BBA-583706060676}" destId="{F517F019-D0CA-463D-8F78-52A3E6D0A9A7}" srcOrd="0" destOrd="0" presId="urn:microsoft.com/office/officeart/2005/8/layout/vProcess5"/>
    <dgm:cxn modelId="{487985CB-511A-47FA-B9AF-44BDD36E8D92}" srcId="{3970B613-EE01-45DC-9C9A-2C84E7C738BE}" destId="{8C54E81D-58F8-4971-BA38-32FCF5CFCA3A}" srcOrd="1" destOrd="0" parTransId="{0BFF52D6-B58A-4CBA-A012-D617EAFB1C1D}" sibTransId="{DB9674CC-6686-46DE-802E-2DE6872AAEF5}"/>
    <dgm:cxn modelId="{C7107ED0-89A0-44FA-B2F8-5848DAAA1472}" type="presOf" srcId="{5BCC8FA5-4173-4831-83C6-6AC188727BBF}" destId="{C924DA35-162F-4C3B-BA12-D684A41BEA05}" srcOrd="0" destOrd="0" presId="urn:microsoft.com/office/officeart/2005/8/layout/vProcess5"/>
    <dgm:cxn modelId="{5231F5D0-62AC-48BD-956E-CC4094CA6C3E}" type="presOf" srcId="{9A9FE803-1521-470B-B9AC-25899D7D495B}" destId="{30D369A3-8081-4504-912E-C5DD7B514911}" srcOrd="0" destOrd="0" presId="urn:microsoft.com/office/officeart/2005/8/layout/vProcess5"/>
    <dgm:cxn modelId="{F302BFE8-36A2-4377-A14D-BFB943EA7B42}" srcId="{3970B613-EE01-45DC-9C9A-2C84E7C738BE}" destId="{9F4C11C4-68FF-4D8B-B7D8-EAD84549A42D}" srcOrd="4" destOrd="0" parTransId="{E6CD41DE-A132-404C-83EA-2D142FF7ED95}" sibTransId="{E29E6AED-24F0-4601-9246-FBD8FBA72953}"/>
    <dgm:cxn modelId="{1590C6F0-4F67-4701-AEB0-6B36FB69205C}" type="presOf" srcId="{3970B613-EE01-45DC-9C9A-2C84E7C738BE}" destId="{1738B0EF-50CC-404F-9E62-A621BC0AC06F}" srcOrd="0" destOrd="0" presId="urn:microsoft.com/office/officeart/2005/8/layout/vProcess5"/>
    <dgm:cxn modelId="{5136C8D9-8AB9-4C55-A5BF-A7A4631E2000}" type="presParOf" srcId="{1738B0EF-50CC-404F-9E62-A621BC0AC06F}" destId="{4C8600CB-95EF-441E-ADC8-922EE535CF30}" srcOrd="0" destOrd="0" presId="urn:microsoft.com/office/officeart/2005/8/layout/vProcess5"/>
    <dgm:cxn modelId="{66E84805-5BBC-41C3-99DC-81847A4C9B09}" type="presParOf" srcId="{1738B0EF-50CC-404F-9E62-A621BC0AC06F}" destId="{30D369A3-8081-4504-912E-C5DD7B514911}" srcOrd="1" destOrd="0" presId="urn:microsoft.com/office/officeart/2005/8/layout/vProcess5"/>
    <dgm:cxn modelId="{E67EA7C0-8A26-4A9B-A8B6-F6E938BD85EA}" type="presParOf" srcId="{1738B0EF-50CC-404F-9E62-A621BC0AC06F}" destId="{8CB24658-17E2-4160-BB70-863C3F9883CE}" srcOrd="2" destOrd="0" presId="urn:microsoft.com/office/officeart/2005/8/layout/vProcess5"/>
    <dgm:cxn modelId="{2BCB7C47-5AB8-4F21-B32D-B8283943E845}" type="presParOf" srcId="{1738B0EF-50CC-404F-9E62-A621BC0AC06F}" destId="{B5095AA0-9132-498B-BA7F-AAC287D67AB0}" srcOrd="3" destOrd="0" presId="urn:microsoft.com/office/officeart/2005/8/layout/vProcess5"/>
    <dgm:cxn modelId="{2DF745E6-3577-4565-AFF6-2FAE7DFA5E31}" type="presParOf" srcId="{1738B0EF-50CC-404F-9E62-A621BC0AC06F}" destId="{E2087C80-7066-48BA-9D0E-E082F67F3C11}" srcOrd="4" destOrd="0" presId="urn:microsoft.com/office/officeart/2005/8/layout/vProcess5"/>
    <dgm:cxn modelId="{BAEB09EA-2B7E-4B9E-BBFB-35C5F6294CCB}" type="presParOf" srcId="{1738B0EF-50CC-404F-9E62-A621BC0AC06F}" destId="{E06772D0-8150-48DA-9A48-F05AB34CF9D8}" srcOrd="5" destOrd="0" presId="urn:microsoft.com/office/officeart/2005/8/layout/vProcess5"/>
    <dgm:cxn modelId="{BA117ECF-271C-47F7-8432-584AC1BEFFA7}" type="presParOf" srcId="{1738B0EF-50CC-404F-9E62-A621BC0AC06F}" destId="{C924DA35-162F-4C3B-BA12-D684A41BEA05}" srcOrd="6" destOrd="0" presId="urn:microsoft.com/office/officeart/2005/8/layout/vProcess5"/>
    <dgm:cxn modelId="{A054325E-95AA-4BD3-83F1-40A5DE3C60B0}" type="presParOf" srcId="{1738B0EF-50CC-404F-9E62-A621BC0AC06F}" destId="{22DF2727-E6A4-4324-B08A-3B4FFD1CE216}" srcOrd="7" destOrd="0" presId="urn:microsoft.com/office/officeart/2005/8/layout/vProcess5"/>
    <dgm:cxn modelId="{C55FDB32-98A2-4C86-8C6D-5E9FF7F9B8A8}" type="presParOf" srcId="{1738B0EF-50CC-404F-9E62-A621BC0AC06F}" destId="{80CB1F5B-3E70-4C49-B49E-6EF516682248}" srcOrd="8" destOrd="0" presId="urn:microsoft.com/office/officeart/2005/8/layout/vProcess5"/>
    <dgm:cxn modelId="{CDA3BE45-0765-4F61-8DEC-5ED9BB050549}" type="presParOf" srcId="{1738B0EF-50CC-404F-9E62-A621BC0AC06F}" destId="{F517F019-D0CA-463D-8F78-52A3E6D0A9A7}" srcOrd="9" destOrd="0" presId="urn:microsoft.com/office/officeart/2005/8/layout/vProcess5"/>
    <dgm:cxn modelId="{20622E55-F82F-40D2-8E4D-E8CBE6C78C03}" type="presParOf" srcId="{1738B0EF-50CC-404F-9E62-A621BC0AC06F}" destId="{B9193119-7A04-43A4-AC8B-43C41499301E}" srcOrd="10" destOrd="0" presId="urn:microsoft.com/office/officeart/2005/8/layout/vProcess5"/>
    <dgm:cxn modelId="{941C2AC1-5FAE-4508-82D8-831979ECD32B}" type="presParOf" srcId="{1738B0EF-50CC-404F-9E62-A621BC0AC06F}" destId="{C4670B10-7694-4127-BC61-92CB12403A4D}" srcOrd="11" destOrd="0" presId="urn:microsoft.com/office/officeart/2005/8/layout/vProcess5"/>
    <dgm:cxn modelId="{30AA730C-9406-4305-B8FA-1B7EFE57D0A8}" type="presParOf" srcId="{1738B0EF-50CC-404F-9E62-A621BC0AC06F}" destId="{FD0BBA3A-01C7-496C-94A5-FE324A681D81}" srcOrd="12" destOrd="0" presId="urn:microsoft.com/office/officeart/2005/8/layout/vProcess5"/>
    <dgm:cxn modelId="{E62B0A02-C838-4A85-9BAB-27E281BAF8B0}" type="presParOf" srcId="{1738B0EF-50CC-404F-9E62-A621BC0AC06F}" destId="{57DE752C-98B8-42DF-BCFB-08B0711D29FA}" srcOrd="13" destOrd="0" presId="urn:microsoft.com/office/officeart/2005/8/layout/vProcess5"/>
    <dgm:cxn modelId="{92EA249B-6038-4133-BEB1-545B36C7DC5F}" type="presParOf" srcId="{1738B0EF-50CC-404F-9E62-A621BC0AC06F}" destId="{03245C07-BC0A-47BC-877E-9C4FD366D49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06B41B-2621-4AA0-B7F6-2357A79B9AAB}">
      <dsp:nvSpPr>
        <dsp:cNvPr id="0" name=""/>
        <dsp:cNvSpPr/>
      </dsp:nvSpPr>
      <dsp:spPr>
        <a:xfrm>
          <a:off x="0" y="0"/>
          <a:ext cx="8924544" cy="773881"/>
        </a:xfrm>
        <a:prstGeom prst="roundRect">
          <a:avLst>
            <a:gd name="adj" fmla="val 10000"/>
          </a:avLst>
        </a:prstGeom>
        <a:solidFill>
          <a:schemeClr val="accent2">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Distributed Ledger:</a:t>
          </a:r>
          <a:r>
            <a:rPr lang="en-US" sz="1800" b="0" i="0" kern="1200"/>
            <a:t> Information is stored and shared across a distributed ledger, like a blockchain, ensuring transparent and tamper-proof records.</a:t>
          </a:r>
          <a:endParaRPr lang="en-US" sz="1800" kern="1200"/>
        </a:p>
      </dsp:txBody>
      <dsp:txXfrm>
        <a:off x="22666" y="22666"/>
        <a:ext cx="8024073" cy="728549"/>
      </dsp:txXfrm>
    </dsp:sp>
    <dsp:sp modelId="{0FB86166-6918-4091-A78F-3E8D4B84E5A4}">
      <dsp:nvSpPr>
        <dsp:cNvPr id="0" name=""/>
        <dsp:cNvSpPr/>
      </dsp:nvSpPr>
      <dsp:spPr>
        <a:xfrm>
          <a:off x="747430" y="914586"/>
          <a:ext cx="8924544" cy="773881"/>
        </a:xfrm>
        <a:prstGeom prst="roundRect">
          <a:avLst>
            <a:gd name="adj" fmla="val 10000"/>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Consensus Mechanisms:</a:t>
          </a:r>
          <a:r>
            <a:rPr lang="en-US" sz="1800" b="0" i="0" kern="1200"/>
            <a:t> Nodes agree on the network's state and validate transactions through mechanisms like Proof-of-Work or Proof-of-Stake.</a:t>
          </a:r>
          <a:endParaRPr lang="en-US" sz="1800" kern="1200"/>
        </a:p>
      </dsp:txBody>
      <dsp:txXfrm>
        <a:off x="770096" y="937252"/>
        <a:ext cx="7628758" cy="728549"/>
      </dsp:txXfrm>
    </dsp:sp>
    <dsp:sp modelId="{11387273-4EF4-4BAE-AEA9-26B320E76F01}">
      <dsp:nvSpPr>
        <dsp:cNvPr id="0" name=""/>
        <dsp:cNvSpPr/>
      </dsp:nvSpPr>
      <dsp:spPr>
        <a:xfrm>
          <a:off x="1483705" y="1829173"/>
          <a:ext cx="8924544" cy="773881"/>
        </a:xfrm>
        <a:prstGeom prst="roundRect">
          <a:avLst>
            <a:gd name="adj" fmla="val 10000"/>
          </a:avLst>
        </a:prstGeom>
        <a:solidFill>
          <a:schemeClr val="accent4">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Peer-to-Peer Interactions:</a:t>
          </a:r>
          <a:r>
            <a:rPr lang="en-US" sz="1800" b="0" i="0" kern="1200"/>
            <a:t> Nodes directly communicate and interact with each other, eliminating the need for intermediaries.</a:t>
          </a:r>
          <a:endParaRPr lang="en-US" sz="1800" kern="1200"/>
        </a:p>
      </dsp:txBody>
      <dsp:txXfrm>
        <a:off x="1506371" y="1851839"/>
        <a:ext cx="7639914" cy="728549"/>
      </dsp:txXfrm>
    </dsp:sp>
    <dsp:sp modelId="{DA742C09-5349-4108-8094-B540C5C5FA8E}">
      <dsp:nvSpPr>
        <dsp:cNvPr id="0" name=""/>
        <dsp:cNvSpPr/>
      </dsp:nvSpPr>
      <dsp:spPr>
        <a:xfrm>
          <a:off x="2231136" y="2743760"/>
          <a:ext cx="8924544" cy="773881"/>
        </a:xfrm>
        <a:prstGeom prst="roundRect">
          <a:avLst>
            <a:gd name="adj" fmla="val 10000"/>
          </a:avLst>
        </a:prstGeom>
        <a:solidFill>
          <a:schemeClr val="accent5">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User Ownership:</a:t>
          </a:r>
          <a:r>
            <a:rPr lang="en-US" sz="1800" b="0" i="0" kern="1200"/>
            <a:t> Users often own and control their data, participating in network governance through community-driven decision-making.</a:t>
          </a:r>
          <a:endParaRPr lang="en-US" sz="1800" kern="1200"/>
        </a:p>
      </dsp:txBody>
      <dsp:txXfrm>
        <a:off x="2253802" y="2766426"/>
        <a:ext cx="7628758" cy="728549"/>
      </dsp:txXfrm>
    </dsp:sp>
    <dsp:sp modelId="{1CA9A00D-E82C-46C7-A8F8-4BF054671A92}">
      <dsp:nvSpPr>
        <dsp:cNvPr id="0" name=""/>
        <dsp:cNvSpPr/>
      </dsp:nvSpPr>
      <dsp:spPr>
        <a:xfrm>
          <a:off x="8421521" y="592722"/>
          <a:ext cx="503022" cy="50302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534701" y="592722"/>
        <a:ext cx="276662" cy="378524"/>
      </dsp:txXfrm>
    </dsp:sp>
    <dsp:sp modelId="{EA575E08-AD30-4B6A-A6DB-70709E1CC1C7}">
      <dsp:nvSpPr>
        <dsp:cNvPr id="0" name=""/>
        <dsp:cNvSpPr/>
      </dsp:nvSpPr>
      <dsp:spPr>
        <a:xfrm>
          <a:off x="9168951" y="1507309"/>
          <a:ext cx="503022" cy="50302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282131" y="1507309"/>
        <a:ext cx="276662" cy="378524"/>
      </dsp:txXfrm>
    </dsp:sp>
    <dsp:sp modelId="{BC118CF1-9B71-45D0-8412-306C8FF0BCA7}">
      <dsp:nvSpPr>
        <dsp:cNvPr id="0" name=""/>
        <dsp:cNvSpPr/>
      </dsp:nvSpPr>
      <dsp:spPr>
        <a:xfrm>
          <a:off x="9905226" y="2421896"/>
          <a:ext cx="503022" cy="50302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10018406" y="2421896"/>
        <a:ext cx="276662" cy="37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369A3-8081-4504-912E-C5DD7B514911}">
      <dsp:nvSpPr>
        <dsp:cNvPr id="0" name=""/>
        <dsp:cNvSpPr/>
      </dsp:nvSpPr>
      <dsp:spPr>
        <a:xfrm>
          <a:off x="0" y="0"/>
          <a:ext cx="8589873" cy="633175"/>
        </a:xfrm>
        <a:prstGeom prst="roundRect">
          <a:avLst>
            <a:gd name="adj" fmla="val 10000"/>
          </a:avLst>
        </a:prstGeom>
        <a:solidFill>
          <a:schemeClr val="accent2">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Transparency:</a:t>
          </a:r>
          <a:r>
            <a:rPr lang="en-US" sz="1600" b="0" i="0" kern="1200" dirty="0"/>
            <a:t> Increased visibility and public auditability of transactions and data.</a:t>
          </a:r>
          <a:endParaRPr lang="en-US" sz="1600" kern="1200" dirty="0"/>
        </a:p>
      </dsp:txBody>
      <dsp:txXfrm>
        <a:off x="18545" y="18545"/>
        <a:ext cx="7832546" cy="596085"/>
      </dsp:txXfrm>
    </dsp:sp>
    <dsp:sp modelId="{8CB24658-17E2-4160-BB70-863C3F9883CE}">
      <dsp:nvSpPr>
        <dsp:cNvPr id="0" name=""/>
        <dsp:cNvSpPr/>
      </dsp:nvSpPr>
      <dsp:spPr>
        <a:xfrm>
          <a:off x="641451" y="721116"/>
          <a:ext cx="8589873" cy="633175"/>
        </a:xfrm>
        <a:prstGeom prst="roundRect">
          <a:avLst>
            <a:gd name="adj" fmla="val 10000"/>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Resilience:</a:t>
          </a:r>
          <a:r>
            <a:rPr lang="en-US" sz="1600" b="0" i="0" kern="1200" dirty="0"/>
            <a:t> No single point of failure makes the network resistant to censorship and outages.</a:t>
          </a:r>
          <a:endParaRPr lang="en-US" sz="1600" kern="1200" dirty="0"/>
        </a:p>
      </dsp:txBody>
      <dsp:txXfrm>
        <a:off x="659996" y="739661"/>
        <a:ext cx="7499767" cy="596085"/>
      </dsp:txXfrm>
    </dsp:sp>
    <dsp:sp modelId="{B5095AA0-9132-498B-BA7F-AAC287D67AB0}">
      <dsp:nvSpPr>
        <dsp:cNvPr id="0" name=""/>
        <dsp:cNvSpPr/>
      </dsp:nvSpPr>
      <dsp:spPr>
        <a:xfrm>
          <a:off x="1282903" y="1442233"/>
          <a:ext cx="8589873" cy="633175"/>
        </a:xfrm>
        <a:prstGeom prst="roundRect">
          <a:avLst>
            <a:gd name="adj" fmla="val 10000"/>
          </a:avLst>
        </a:prstGeom>
        <a:solidFill>
          <a:schemeClr val="accent4">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Security:</a:t>
          </a:r>
          <a:r>
            <a:rPr lang="en-US" sz="1600" b="0" i="0" kern="1200" dirty="0"/>
            <a:t> Data encryption and distributed storage enhance security and privacy.</a:t>
          </a:r>
        </a:p>
      </dsp:txBody>
      <dsp:txXfrm>
        <a:off x="1301448" y="1460778"/>
        <a:ext cx="7499767" cy="596085"/>
      </dsp:txXfrm>
    </dsp:sp>
    <dsp:sp modelId="{E2087C80-7066-48BA-9D0E-E082F67F3C11}">
      <dsp:nvSpPr>
        <dsp:cNvPr id="0" name=""/>
        <dsp:cNvSpPr/>
      </dsp:nvSpPr>
      <dsp:spPr>
        <a:xfrm>
          <a:off x="1924354" y="2163349"/>
          <a:ext cx="8589873" cy="633175"/>
        </a:xfrm>
        <a:prstGeom prst="roundRect">
          <a:avLst>
            <a:gd name="adj" fmla="val 10000"/>
          </a:avLst>
        </a:prstGeom>
        <a:solidFill>
          <a:schemeClr val="accent5">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Empowerment:</a:t>
          </a:r>
          <a:r>
            <a:rPr lang="en-US" sz="1600" b="0" i="0" kern="1200" dirty="0"/>
            <a:t> Users control their data and participate in network governance.</a:t>
          </a:r>
        </a:p>
      </dsp:txBody>
      <dsp:txXfrm>
        <a:off x="1942899" y="2181894"/>
        <a:ext cx="7499767" cy="596085"/>
      </dsp:txXfrm>
    </dsp:sp>
    <dsp:sp modelId="{E06772D0-8150-48DA-9A48-F05AB34CF9D8}">
      <dsp:nvSpPr>
        <dsp:cNvPr id="0" name=""/>
        <dsp:cNvSpPr/>
      </dsp:nvSpPr>
      <dsp:spPr>
        <a:xfrm>
          <a:off x="2565806" y="2884466"/>
          <a:ext cx="8589873" cy="633175"/>
        </a:xfrm>
        <a:prstGeom prst="roundRect">
          <a:avLst>
            <a:gd name="adj" fmla="val 10000"/>
          </a:avLst>
        </a:prstGeom>
        <a:solidFill>
          <a:schemeClr val="accent6">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Innovation:</a:t>
          </a:r>
          <a:r>
            <a:rPr lang="en-US" sz="1600" b="0" i="0" kern="1200" dirty="0"/>
            <a:t> Open and collaborative environment fosters innovation and new applications.</a:t>
          </a:r>
        </a:p>
      </dsp:txBody>
      <dsp:txXfrm>
        <a:off x="2584351" y="2903011"/>
        <a:ext cx="7499767" cy="596085"/>
      </dsp:txXfrm>
    </dsp:sp>
    <dsp:sp modelId="{C924DA35-162F-4C3B-BA12-D684A41BEA05}">
      <dsp:nvSpPr>
        <dsp:cNvPr id="0" name=""/>
        <dsp:cNvSpPr/>
      </dsp:nvSpPr>
      <dsp:spPr>
        <a:xfrm>
          <a:off x="8178309" y="462569"/>
          <a:ext cx="411564" cy="41156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270911" y="462569"/>
        <a:ext cx="226360" cy="309702"/>
      </dsp:txXfrm>
    </dsp:sp>
    <dsp:sp modelId="{22DF2727-E6A4-4324-B08A-3B4FFD1CE216}">
      <dsp:nvSpPr>
        <dsp:cNvPr id="0" name=""/>
        <dsp:cNvSpPr/>
      </dsp:nvSpPr>
      <dsp:spPr>
        <a:xfrm>
          <a:off x="8819761" y="1183686"/>
          <a:ext cx="411564" cy="411564"/>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912363" y="1183686"/>
        <a:ext cx="226360" cy="309702"/>
      </dsp:txXfrm>
    </dsp:sp>
    <dsp:sp modelId="{80CB1F5B-3E70-4C49-B49E-6EF516682248}">
      <dsp:nvSpPr>
        <dsp:cNvPr id="0" name=""/>
        <dsp:cNvSpPr/>
      </dsp:nvSpPr>
      <dsp:spPr>
        <a:xfrm>
          <a:off x="9461212" y="1894250"/>
          <a:ext cx="411564" cy="411564"/>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553814" y="1894250"/>
        <a:ext cx="226360" cy="309702"/>
      </dsp:txXfrm>
    </dsp:sp>
    <dsp:sp modelId="{F517F019-D0CA-463D-8F78-52A3E6D0A9A7}">
      <dsp:nvSpPr>
        <dsp:cNvPr id="0" name=""/>
        <dsp:cNvSpPr/>
      </dsp:nvSpPr>
      <dsp:spPr>
        <a:xfrm>
          <a:off x="10102664" y="2622402"/>
          <a:ext cx="411564" cy="411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0195266" y="2622402"/>
        <a:ext cx="226360" cy="30970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pPr algn="ctr"/>
            <a:r>
              <a:rPr lang="en-US" sz="4400" b="0" strike="noStrike" spc="-1">
                <a:solidFill>
                  <a:srgbClr val="000000"/>
                </a:solidFill>
                <a:latin typeface="Arial"/>
              </a:rPr>
              <a:t>Click to move the slide</a:t>
            </a:r>
          </a:p>
        </p:txBody>
      </p:sp>
      <p:sp>
        <p:nvSpPr>
          <p:cNvPr id="69"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70"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71" name="PlaceHolder 4"/>
          <p:cNvSpPr>
            <a:spLocks noGrp="1"/>
          </p:cNvSpPr>
          <p:nvPr>
            <p:ph type="dt" idx="34"/>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72" name="PlaceHolder 5"/>
          <p:cNvSpPr>
            <a:spLocks noGrp="1"/>
          </p:cNvSpPr>
          <p:nvPr>
            <p:ph type="ftr" idx="35"/>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73" name="PlaceHolder 6"/>
          <p:cNvSpPr>
            <a:spLocks noGrp="1"/>
          </p:cNvSpPr>
          <p:nvPr>
            <p:ph type="sldNum" idx="36"/>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DE37F5AB-B110-430C-8393-01D597500841}"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5680" cy="3085560"/>
          </a:xfrm>
          <a:prstGeom prst="rect">
            <a:avLst/>
          </a:prstGeom>
          <a:ln w="0">
            <a:noFill/>
          </a:ln>
        </p:spPr>
      </p:sp>
      <p:sp>
        <p:nvSpPr>
          <p:cNvPr id="233"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34" name="PlaceHolder 3"/>
          <p:cNvSpPr>
            <a:spLocks noGrp="1"/>
          </p:cNvSpPr>
          <p:nvPr>
            <p:ph type="sldNum" idx="37"/>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13EB1083-7FB9-4A41-B915-CB0C5071CF0C}" type="slidenum">
              <a:rPr lang="en-US" sz="1200" b="0" strike="noStrike" spc="-1">
                <a:solidFill>
                  <a:srgbClr val="000000"/>
                </a:solidFill>
                <a:latin typeface="Times New Roman"/>
              </a:rPr>
              <a:t>27</a:t>
            </a:fld>
            <a:endParaRPr lang="en-US"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685800" y="1143000"/>
            <a:ext cx="5486400" cy="3086100"/>
          </a:xfrm>
          <a:prstGeom prst="rect">
            <a:avLst/>
          </a:prstGeom>
          <a:ln w="0">
            <a:noFill/>
          </a:ln>
        </p:spPr>
      </p:sp>
      <p:sp>
        <p:nvSpPr>
          <p:cNvPr id="260"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Talk about ETH Forks and 51%</a:t>
            </a:r>
          </a:p>
        </p:txBody>
      </p:sp>
      <p:sp>
        <p:nvSpPr>
          <p:cNvPr id="261" name="PlaceHolder 3"/>
          <p:cNvSpPr>
            <a:spLocks noGrp="1"/>
          </p:cNvSpPr>
          <p:nvPr>
            <p:ph type="sldNum" idx="46"/>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0864AAC7-0AA0-47BC-BFAF-45D6B83A13AA}" type="slidenum">
              <a:rPr lang="en-US" sz="1200" b="0" strike="noStrike" spc="-1">
                <a:solidFill>
                  <a:srgbClr val="000000"/>
                </a:solidFill>
                <a:latin typeface="Times New Roman"/>
              </a:rPr>
              <a:t>40</a:t>
            </a:fld>
            <a:endParaRPr lang="en-US" sz="1200" b="0" strike="noStrike" spc="-1">
              <a:solidFill>
                <a:srgbClr val="000000"/>
              </a:solid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685800" y="1143000"/>
            <a:ext cx="5486400" cy="3086100"/>
          </a:xfrm>
          <a:prstGeom prst="rect">
            <a:avLst/>
          </a:prstGeom>
          <a:ln w="0">
            <a:noFill/>
          </a:ln>
        </p:spPr>
      </p:sp>
      <p:sp>
        <p:nvSpPr>
          <p:cNvPr id="260"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Talk about ETH Forks and 51%</a:t>
            </a:r>
          </a:p>
        </p:txBody>
      </p:sp>
      <p:sp>
        <p:nvSpPr>
          <p:cNvPr id="261" name="PlaceHolder 3"/>
          <p:cNvSpPr>
            <a:spLocks noGrp="1"/>
          </p:cNvSpPr>
          <p:nvPr>
            <p:ph type="sldNum" idx="46"/>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0864AAC7-0AA0-47BC-BFAF-45D6B83A13AA}" type="slidenum">
              <a:rPr lang="en-US" sz="1200" b="0" strike="noStrike" spc="-1">
                <a:solidFill>
                  <a:srgbClr val="000000"/>
                </a:solidFill>
                <a:latin typeface="Times New Roman"/>
              </a:rPr>
              <a:t>41</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2145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noRot="1" noChangeAspect="1"/>
          </p:cNvSpPr>
          <p:nvPr>
            <p:ph type="sldImg"/>
          </p:nvPr>
        </p:nvSpPr>
        <p:spPr>
          <a:xfrm>
            <a:off x="685800" y="1143000"/>
            <a:ext cx="5485680" cy="3085560"/>
          </a:xfrm>
          <a:prstGeom prst="rect">
            <a:avLst/>
          </a:prstGeom>
          <a:ln w="0">
            <a:noFill/>
          </a:ln>
        </p:spPr>
      </p:sp>
      <p:sp>
        <p:nvSpPr>
          <p:cNvPr id="263"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https://www.ledger.com/academy/blockchain/what-is-proof-of-stake</a:t>
            </a:r>
          </a:p>
        </p:txBody>
      </p:sp>
      <p:sp>
        <p:nvSpPr>
          <p:cNvPr id="264" name="PlaceHolder 3"/>
          <p:cNvSpPr>
            <a:spLocks noGrp="1"/>
          </p:cNvSpPr>
          <p:nvPr>
            <p:ph type="sldNum" idx="47"/>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43F9EAFA-43F3-4639-8BED-604971A34BE0}" type="slidenum">
              <a:rPr lang="en-US" sz="1200" b="0" strike="noStrike" spc="-1">
                <a:solidFill>
                  <a:srgbClr val="000000"/>
                </a:solidFill>
                <a:latin typeface="Times New Roman"/>
              </a:rPr>
              <a:t>45</a:t>
            </a:fld>
            <a:endParaRPr lang="en-US" sz="1200" b="0" strike="noStrike" spc="-1">
              <a:solidFill>
                <a:srgbClr val="000000"/>
              </a:solid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noRot="1" noChangeAspect="1"/>
          </p:cNvSpPr>
          <p:nvPr>
            <p:ph type="sldImg"/>
          </p:nvPr>
        </p:nvSpPr>
        <p:spPr>
          <a:xfrm>
            <a:off x="685800" y="1143000"/>
            <a:ext cx="5485680" cy="3085560"/>
          </a:xfrm>
          <a:prstGeom prst="rect">
            <a:avLst/>
          </a:prstGeom>
          <a:ln w="0">
            <a:noFill/>
          </a:ln>
        </p:spPr>
      </p:sp>
      <p:sp>
        <p:nvSpPr>
          <p:cNvPr id="266"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67" name="PlaceHolder 3"/>
          <p:cNvSpPr>
            <a:spLocks noGrp="1"/>
          </p:cNvSpPr>
          <p:nvPr>
            <p:ph type="sldNum" idx="48"/>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8407B000-E672-4D06-9973-23EB8B0A3745}" type="slidenum">
              <a:rPr lang="en-US" sz="1200" b="0" strike="noStrike" spc="-1">
                <a:solidFill>
                  <a:srgbClr val="000000"/>
                </a:solidFill>
                <a:latin typeface="Times New Roman"/>
              </a:rPr>
              <a:t>46</a:t>
            </a:fld>
            <a:endParaRPr lang="en-US"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noRot="1" noChangeAspect="1"/>
          </p:cNvSpPr>
          <p:nvPr>
            <p:ph type="sldImg"/>
          </p:nvPr>
        </p:nvSpPr>
        <p:spPr>
          <a:xfrm>
            <a:off x="685800" y="1143000"/>
            <a:ext cx="5485680" cy="3085560"/>
          </a:xfrm>
          <a:prstGeom prst="rect">
            <a:avLst/>
          </a:prstGeom>
          <a:ln w="0">
            <a:noFill/>
          </a:ln>
        </p:spPr>
      </p:sp>
      <p:sp>
        <p:nvSpPr>
          <p:cNvPr id="236"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37" name="PlaceHolder 3"/>
          <p:cNvSpPr>
            <a:spLocks noGrp="1"/>
          </p:cNvSpPr>
          <p:nvPr>
            <p:ph type="sldNum" idx="38"/>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59D63F9D-1ECB-4244-941F-7134A210DF6C}" type="slidenum">
              <a:rPr lang="en-US" sz="1200" b="0" strike="noStrike" spc="-1">
                <a:solidFill>
                  <a:srgbClr val="000000"/>
                </a:solidFill>
                <a:latin typeface="Times New Roman"/>
              </a:rPr>
              <a:t>28</a:t>
            </a:fld>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noRot="1" noChangeAspect="1"/>
          </p:cNvSpPr>
          <p:nvPr>
            <p:ph type="sldImg"/>
          </p:nvPr>
        </p:nvSpPr>
        <p:spPr>
          <a:xfrm>
            <a:off x="685800" y="1143000"/>
            <a:ext cx="5485680" cy="3085560"/>
          </a:xfrm>
          <a:prstGeom prst="rect">
            <a:avLst/>
          </a:prstGeom>
          <a:ln w="0">
            <a:noFill/>
          </a:ln>
        </p:spPr>
      </p:sp>
      <p:sp>
        <p:nvSpPr>
          <p:cNvPr id="239"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40" name="PlaceHolder 3"/>
          <p:cNvSpPr>
            <a:spLocks noGrp="1"/>
          </p:cNvSpPr>
          <p:nvPr>
            <p:ph type="sldNum" idx="39"/>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81CD8E11-5F55-44C6-BDEB-E1FD0C55FA02}" type="slidenum">
              <a:rPr lang="en-US" sz="1200" b="0" strike="noStrike" spc="-1">
                <a:solidFill>
                  <a:srgbClr val="000000"/>
                </a:solidFill>
                <a:latin typeface="Times New Roman"/>
              </a:rPr>
              <a:t>29</a:t>
            </a:fld>
            <a:endParaRPr lang="en-US"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noRot="1" noChangeAspect="1"/>
          </p:cNvSpPr>
          <p:nvPr>
            <p:ph type="sldImg"/>
          </p:nvPr>
        </p:nvSpPr>
        <p:spPr>
          <a:xfrm>
            <a:off x="685800" y="1143000"/>
            <a:ext cx="5485680" cy="3085560"/>
          </a:xfrm>
          <a:prstGeom prst="rect">
            <a:avLst/>
          </a:prstGeom>
          <a:ln w="0">
            <a:noFill/>
          </a:ln>
        </p:spPr>
      </p:sp>
      <p:sp>
        <p:nvSpPr>
          <p:cNvPr id="24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https://etherscan.io/</a:t>
            </a:r>
          </a:p>
        </p:txBody>
      </p:sp>
      <p:sp>
        <p:nvSpPr>
          <p:cNvPr id="243" name="PlaceHolder 3"/>
          <p:cNvSpPr>
            <a:spLocks noGrp="1"/>
          </p:cNvSpPr>
          <p:nvPr>
            <p:ph type="sldNum" idx="40"/>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D9DE39A3-B874-4985-8307-302E43FD5492}" type="slidenum">
              <a:rPr lang="en-US" sz="1200" b="0" strike="noStrike" spc="-1">
                <a:solidFill>
                  <a:srgbClr val="000000"/>
                </a:solidFill>
                <a:latin typeface="Times New Roman"/>
              </a:rPr>
              <a:t>31</a:t>
            </a:fld>
            <a:endParaRPr lang="en-US"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noRot="1" noChangeAspect="1"/>
          </p:cNvSpPr>
          <p:nvPr>
            <p:ph type="sldImg"/>
          </p:nvPr>
        </p:nvSpPr>
        <p:spPr>
          <a:xfrm>
            <a:off x="685800" y="1143000"/>
            <a:ext cx="5485680" cy="3085560"/>
          </a:xfrm>
          <a:prstGeom prst="rect">
            <a:avLst/>
          </a:prstGeom>
          <a:ln w="0">
            <a:noFill/>
          </a:ln>
        </p:spPr>
      </p:sp>
      <p:sp>
        <p:nvSpPr>
          <p:cNvPr id="245"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https://andersbrownworth.com/blockchain/distributed</a:t>
            </a:r>
          </a:p>
        </p:txBody>
      </p:sp>
      <p:sp>
        <p:nvSpPr>
          <p:cNvPr id="246" name="PlaceHolder 3"/>
          <p:cNvSpPr>
            <a:spLocks noGrp="1"/>
          </p:cNvSpPr>
          <p:nvPr>
            <p:ph type="sldNum" idx="41"/>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6EF1F621-D260-44B2-B318-09F920163057}" type="slidenum">
              <a:rPr lang="en-US" sz="1200" b="0" strike="noStrike" spc="-1">
                <a:solidFill>
                  <a:srgbClr val="000000"/>
                </a:solidFill>
                <a:latin typeface="Times New Roman"/>
              </a:rPr>
              <a:t>32</a:t>
            </a:fld>
            <a:endParaRPr lang="en-US"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noRot="1" noChangeAspect="1"/>
          </p:cNvSpPr>
          <p:nvPr>
            <p:ph type="sldImg"/>
          </p:nvPr>
        </p:nvSpPr>
        <p:spPr>
          <a:xfrm>
            <a:off x="685800" y="1143000"/>
            <a:ext cx="5485680" cy="3085560"/>
          </a:xfrm>
          <a:prstGeom prst="rect">
            <a:avLst/>
          </a:prstGeom>
          <a:ln w="0">
            <a:noFill/>
          </a:ln>
        </p:spPr>
      </p:sp>
      <p:sp>
        <p:nvSpPr>
          <p:cNvPr id="248"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https://learnmeabitcoin.com/technical/longest-chain</a:t>
            </a:r>
          </a:p>
        </p:txBody>
      </p:sp>
      <p:sp>
        <p:nvSpPr>
          <p:cNvPr id="249" name="PlaceHolder 3"/>
          <p:cNvSpPr>
            <a:spLocks noGrp="1"/>
          </p:cNvSpPr>
          <p:nvPr>
            <p:ph type="sldNum" idx="42"/>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6392DC42-F519-4E64-8F48-DF46049500A4}" type="slidenum">
              <a:rPr lang="en-US" sz="1200" b="0" strike="noStrike" spc="-1">
                <a:solidFill>
                  <a:srgbClr val="000000"/>
                </a:solidFill>
                <a:latin typeface="Times New Roman"/>
              </a:rPr>
              <a:t>36</a:t>
            </a:fld>
            <a:endParaRPr lang="en-US"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noRot="1" noChangeAspect="1"/>
          </p:cNvSpPr>
          <p:nvPr>
            <p:ph type="sldImg"/>
          </p:nvPr>
        </p:nvSpPr>
        <p:spPr>
          <a:xfrm>
            <a:off x="685800" y="1143000"/>
            <a:ext cx="5485680" cy="3085560"/>
          </a:xfrm>
          <a:prstGeom prst="rect">
            <a:avLst/>
          </a:prstGeom>
          <a:ln w="0">
            <a:noFill/>
          </a:ln>
        </p:spPr>
      </p:sp>
      <p:sp>
        <p:nvSpPr>
          <p:cNvPr id="251"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52" name="PlaceHolder 3"/>
          <p:cNvSpPr>
            <a:spLocks noGrp="1"/>
          </p:cNvSpPr>
          <p:nvPr>
            <p:ph type="sldNum" idx="43"/>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8C263D9F-AA5A-40D2-9242-609B410DDD38}" type="slidenum">
              <a:rPr lang="en-US" sz="1200" b="0" strike="noStrike" spc="-1">
                <a:solidFill>
                  <a:srgbClr val="000000"/>
                </a:solidFill>
                <a:latin typeface="Times New Roman"/>
              </a:rPr>
              <a:t>37</a:t>
            </a:fld>
            <a:endParaRPr lang="en-US"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noRot="1" noChangeAspect="1"/>
          </p:cNvSpPr>
          <p:nvPr>
            <p:ph type="sldImg"/>
          </p:nvPr>
        </p:nvSpPr>
        <p:spPr>
          <a:xfrm>
            <a:off x="685800" y="1143000"/>
            <a:ext cx="5485680" cy="3085560"/>
          </a:xfrm>
          <a:prstGeom prst="rect">
            <a:avLst/>
          </a:prstGeom>
          <a:ln w="0">
            <a:noFill/>
          </a:ln>
        </p:spPr>
      </p:sp>
      <p:sp>
        <p:nvSpPr>
          <p:cNvPr id="254"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55" name="PlaceHolder 3"/>
          <p:cNvSpPr>
            <a:spLocks noGrp="1"/>
          </p:cNvSpPr>
          <p:nvPr>
            <p:ph type="sldNum" idx="44"/>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B4B33454-8322-4F7C-817A-2F51E608ADBF}" type="slidenum">
              <a:rPr lang="en-US" sz="1200" b="0" strike="noStrike" spc="-1">
                <a:solidFill>
                  <a:srgbClr val="000000"/>
                </a:solidFill>
                <a:latin typeface="Times New Roman"/>
              </a:rPr>
              <a:t>38</a:t>
            </a:fld>
            <a:endParaRPr lang="en-US"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noRot="1" noChangeAspect="1"/>
          </p:cNvSpPr>
          <p:nvPr>
            <p:ph type="sldImg"/>
          </p:nvPr>
        </p:nvSpPr>
        <p:spPr>
          <a:xfrm>
            <a:off x="685800" y="1143000"/>
            <a:ext cx="5485680" cy="3085560"/>
          </a:xfrm>
          <a:prstGeom prst="rect">
            <a:avLst/>
          </a:prstGeom>
          <a:ln w="0">
            <a:noFill/>
          </a:ln>
        </p:spPr>
      </p:sp>
      <p:sp>
        <p:nvSpPr>
          <p:cNvPr id="257"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58" name="PlaceHolder 3"/>
          <p:cNvSpPr>
            <a:spLocks noGrp="1"/>
          </p:cNvSpPr>
          <p:nvPr>
            <p:ph type="sldNum" idx="45"/>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7D9AC8E7-646F-4EC6-BB33-0CFFB91FA57D}" type="slidenum">
              <a:rPr lang="en-US" sz="1200" b="0" strike="noStrike" spc="-1">
                <a:solidFill>
                  <a:srgbClr val="000000"/>
                </a:solidFill>
                <a:latin typeface="Times New Roman"/>
              </a:rPr>
              <a:t>39</a:t>
            </a:fld>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518040" y="978480"/>
            <a:ext cx="5020560" cy="48697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 name="PlaceHolder 2"/>
          <p:cNvSpPr>
            <a:spLocks noGrp="1"/>
          </p:cNvSpPr>
          <p:nvPr>
            <p:ph type="subTitle"/>
          </p:nvPr>
        </p:nvSpPr>
        <p:spPr>
          <a:xfrm>
            <a:off x="6662160" y="969120"/>
            <a:ext cx="5020560" cy="486972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C5A519A-9CD1-494E-BF81-9AFA7C271CA1}"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lstStyle/>
          <a:p>
            <a:r>
              <a:t>Footer</a:t>
            </a:r>
          </a:p>
        </p:txBody>
      </p:sp>
      <p:sp>
        <p:nvSpPr>
          <p:cNvPr id="3" name="PlaceHolder 2"/>
          <p:cNvSpPr>
            <a:spLocks noGrp="1"/>
          </p:cNvSpPr>
          <p:nvPr>
            <p:ph type="sldNum" idx="29"/>
          </p:nvPr>
        </p:nvSpPr>
        <p:spPr/>
        <p:txBody>
          <a:bodyPr/>
          <a:lstStyle/>
          <a:p>
            <a:fld id="{D1F23A26-27BF-41C5-849A-C2392AE1C7DC}" type="slidenum">
              <a:t>‹#›</a:t>
            </a:fld>
            <a:endParaRPr/>
          </a:p>
        </p:txBody>
      </p:sp>
      <p:sp>
        <p:nvSpPr>
          <p:cNvPr id="4" name="PlaceHolder 3"/>
          <p:cNvSpPr>
            <a:spLocks noGrp="1"/>
          </p:cNvSpPr>
          <p:nvPr>
            <p:ph type="dt" idx="30"/>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lstStyle/>
          <a:p>
            <a:r>
              <a:t>Footer</a:t>
            </a:r>
          </a:p>
        </p:txBody>
      </p:sp>
      <p:sp>
        <p:nvSpPr>
          <p:cNvPr id="3" name="PlaceHolder 2"/>
          <p:cNvSpPr>
            <a:spLocks noGrp="1"/>
          </p:cNvSpPr>
          <p:nvPr>
            <p:ph type="sldNum" idx="32"/>
          </p:nvPr>
        </p:nvSpPr>
        <p:spPr/>
        <p:txBody>
          <a:bodyPr/>
          <a:lstStyle/>
          <a:p>
            <a:fld id="{E188B496-84E2-4BF9-94CB-1CA3917948AF}" type="slidenum">
              <a:t>‹#›</a:t>
            </a:fld>
            <a:endParaRPr/>
          </a:p>
        </p:txBody>
      </p:sp>
      <p:sp>
        <p:nvSpPr>
          <p:cNvPr id="4" name="PlaceHolder 3"/>
          <p:cNvSpPr>
            <a:spLocks noGrp="1"/>
          </p:cNvSpPr>
          <p:nvPr>
            <p:ph type="dt" idx="3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345A3B9F-2E22-44B2-BA28-03064407D95E}"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3E6E6A80-27E6-476B-8EA5-270AF55D2287}"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18040" y="978480"/>
            <a:ext cx="5020560" cy="48697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6" name="PlaceHolder 2"/>
          <p:cNvSpPr>
            <a:spLocks noGrp="1"/>
          </p:cNvSpPr>
          <p:nvPr>
            <p:ph/>
          </p:nvPr>
        </p:nvSpPr>
        <p:spPr>
          <a:xfrm>
            <a:off x="6662160" y="969120"/>
            <a:ext cx="5020560" cy="486972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3D629792-5EE0-455C-B5F8-537975A02817}"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54329572-D402-4B75-A36F-B0B08AD50F03}" type="slidenum">
              <a:t>‹#›</a:t>
            </a:fld>
            <a:endParaRPr/>
          </a:p>
        </p:txBody>
      </p:sp>
      <p:sp>
        <p:nvSpPr>
          <p:cNvPr id="4" name="PlaceHolder 3"/>
          <p:cNvSpPr>
            <a:spLocks noGrp="1"/>
          </p:cNvSpPr>
          <p:nvPr>
            <p:ph type="dt" idx="15"/>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518040" y="978480"/>
            <a:ext cx="5020560" cy="48697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9" name="PlaceHolder 2"/>
          <p:cNvSpPr>
            <a:spLocks noGrp="1"/>
          </p:cNvSpPr>
          <p:nvPr>
            <p:ph/>
          </p:nvPr>
        </p:nvSpPr>
        <p:spPr>
          <a:xfrm>
            <a:off x="6662160" y="969120"/>
            <a:ext cx="2449800" cy="486972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0" name="PlaceHolder 3"/>
          <p:cNvSpPr>
            <a:spLocks noGrp="1"/>
          </p:cNvSpPr>
          <p:nvPr>
            <p:ph/>
          </p:nvPr>
        </p:nvSpPr>
        <p:spPr>
          <a:xfrm>
            <a:off x="9234720" y="969120"/>
            <a:ext cx="2449800" cy="486972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D9C79407-E3DD-442B-A56F-A7531FFDD95C}" type="slidenum">
              <a:t>‹#›</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lstStyle/>
          <a:p>
            <a:r>
              <a:t>Footer</a:t>
            </a:r>
          </a:p>
        </p:txBody>
      </p:sp>
      <p:sp>
        <p:nvSpPr>
          <p:cNvPr id="3" name="PlaceHolder 2"/>
          <p:cNvSpPr>
            <a:spLocks noGrp="1"/>
          </p:cNvSpPr>
          <p:nvPr>
            <p:ph type="sldNum" idx="20"/>
          </p:nvPr>
        </p:nvSpPr>
        <p:spPr/>
        <p:txBody>
          <a:bodyPr/>
          <a:lstStyle/>
          <a:p>
            <a:fld id="{EC7F81AC-8AA7-4718-ABE1-9B54EB90B989}" type="slidenum">
              <a:t>‹#›</a:t>
            </a:fld>
            <a:endParaRPr/>
          </a:p>
        </p:txBody>
      </p:sp>
      <p:sp>
        <p:nvSpPr>
          <p:cNvPr id="4" name="PlaceHolder 3"/>
          <p:cNvSpPr>
            <a:spLocks noGrp="1"/>
          </p:cNvSpPr>
          <p:nvPr>
            <p:ph type="dt" idx="2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518040" y="978480"/>
            <a:ext cx="5020560" cy="48697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61282155-A4A2-4DC4-8230-A7036D8465DE}" type="slidenum">
              <a:t>‹#›</a:t>
            </a:fld>
            <a:endParaRPr/>
          </a:p>
        </p:txBody>
      </p:sp>
      <p:sp>
        <p:nvSpPr>
          <p:cNvPr id="5" name="PlaceHolder 4"/>
          <p:cNvSpPr>
            <a:spLocks noGrp="1"/>
          </p:cNvSpPr>
          <p:nvPr>
            <p:ph type="dt" idx="24"/>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B302695A-9CDB-4EA8-B882-56418ACB48C0}"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
        <p:nvSpPr>
          <p:cNvPr id="7" name="Rectangle 13"/>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8" name="Rectangle 7">
            <a:extLst>
              <a:ext uri="{C183D7F6-B498-43B3-948B-1728B52AA6E4}">
                <adec:decorative xmlns:adec="http://schemas.microsoft.com/office/drawing/2017/decorative" val="1"/>
              </a:ext>
            </a:extLst>
          </p:cNvPr>
          <p:cNvSpPr/>
          <p:nvPr/>
        </p:nvSpPr>
        <p:spPr>
          <a:xfrm>
            <a:off x="6662160" y="6210000"/>
            <a:ext cx="5020560" cy="4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pPr>
            <a:endParaRPr lang="en-US" sz="1800" b="0" strike="noStrike" spc="-1">
              <a:solidFill>
                <a:schemeClr val="lt1"/>
              </a:solidFill>
              <a:latin typeface="Bierstadt"/>
            </a:endParaRPr>
          </a:p>
        </p:txBody>
      </p:sp>
      <p:sp>
        <p:nvSpPr>
          <p:cNvPr id="2" name="PlaceHolder 1"/>
          <p:cNvSpPr>
            <a:spLocks noGrp="1"/>
          </p:cNvSpPr>
          <p:nvPr>
            <p:ph type="title"/>
          </p:nvPr>
        </p:nvSpPr>
        <p:spPr>
          <a:xfrm>
            <a:off x="518040" y="978480"/>
            <a:ext cx="5020560" cy="486972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3" name="PlaceHolder 2"/>
          <p:cNvSpPr>
            <a:spLocks noGrp="1"/>
          </p:cNvSpPr>
          <p:nvPr>
            <p:ph type="ftr" idx="1"/>
          </p:nvPr>
        </p:nvSpPr>
        <p:spPr>
          <a:xfrm>
            <a:off x="518040" y="9756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 name="PlaceHolder 3"/>
          <p:cNvSpPr>
            <a:spLocks noGrp="1"/>
          </p:cNvSpPr>
          <p:nvPr>
            <p:ph type="sldNum" idx="2"/>
          </p:nvPr>
        </p:nvSpPr>
        <p:spPr>
          <a:xfrm>
            <a:off x="11454480" y="6420240"/>
            <a:ext cx="6372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900" b="0" strike="noStrike" spc="-1">
                <a:solidFill>
                  <a:schemeClr val="dk1"/>
                </a:solidFill>
                <a:latin typeface="Bierstadt"/>
              </a:defRPr>
            </a:lvl1pPr>
          </a:lstStyle>
          <a:p>
            <a:pPr indent="0" algn="r" defTabSz="914400">
              <a:lnSpc>
                <a:spcPct val="100000"/>
              </a:lnSpc>
              <a:buNone/>
              <a:tabLst>
                <a:tab pos="0" algn="l"/>
              </a:tabLst>
            </a:pPr>
            <a:fld id="{3E33D733-D5B7-4317-8E56-3F07EE90B530}" type="slidenum">
              <a:rPr lang="en-US" sz="900" b="0" strike="noStrike" spc="-1">
                <a:solidFill>
                  <a:schemeClr val="dk1"/>
                </a:solidFill>
                <a:latin typeface="Bierstadt"/>
              </a:rPr>
              <a:t>‹#›</a:t>
            </a:fld>
            <a:endParaRPr lang="en-US" sz="900" b="0" strike="noStrike" spc="-1">
              <a:solidFill>
                <a:srgbClr val="000000"/>
              </a:solidFill>
              <a:latin typeface="Times New Roman"/>
            </a:endParaRPr>
          </a:p>
        </p:txBody>
      </p:sp>
      <p:sp>
        <p:nvSpPr>
          <p:cNvPr id="5" name="PlaceHolder 4"/>
          <p:cNvSpPr>
            <a:spLocks noGrp="1"/>
          </p:cNvSpPr>
          <p:nvPr>
            <p:ph type="dt" idx="3"/>
          </p:nvPr>
        </p:nvSpPr>
        <p:spPr>
          <a:xfrm>
            <a:off x="518040" y="6420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
        <p:nvSpPr>
          <p:cNvPr id="59" name="Rectangle 13"/>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60" name="PlaceHolder 1"/>
          <p:cNvSpPr>
            <a:spLocks noGrp="1"/>
          </p:cNvSpPr>
          <p:nvPr>
            <p:ph type="ftr" idx="28"/>
          </p:nvPr>
        </p:nvSpPr>
        <p:spPr>
          <a:xfrm>
            <a:off x="518040" y="9756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61" name="PlaceHolder 2"/>
          <p:cNvSpPr>
            <a:spLocks noGrp="1"/>
          </p:cNvSpPr>
          <p:nvPr>
            <p:ph type="sldNum" idx="29"/>
          </p:nvPr>
        </p:nvSpPr>
        <p:spPr>
          <a:xfrm>
            <a:off x="11454480" y="6420240"/>
            <a:ext cx="6372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900" b="0" strike="noStrike" spc="-1">
                <a:solidFill>
                  <a:schemeClr val="dk1"/>
                </a:solidFill>
                <a:latin typeface="Bierstadt"/>
              </a:defRPr>
            </a:lvl1pPr>
          </a:lstStyle>
          <a:p>
            <a:pPr indent="0" algn="r" defTabSz="914400">
              <a:lnSpc>
                <a:spcPct val="100000"/>
              </a:lnSpc>
              <a:buNone/>
              <a:tabLst>
                <a:tab pos="0" algn="l"/>
              </a:tabLst>
            </a:pPr>
            <a:fld id="{1AF0CE24-72B8-40B6-B528-05F0A04B92E6}" type="slidenum">
              <a:rPr lang="en-US" sz="900" b="0" strike="noStrike" spc="-1">
                <a:solidFill>
                  <a:schemeClr val="dk1"/>
                </a:solidFill>
                <a:latin typeface="Bierstadt"/>
              </a:rPr>
              <a:t>‹#›</a:t>
            </a:fld>
            <a:endParaRPr lang="en-US" sz="900" b="0" strike="noStrike" spc="-1">
              <a:solidFill>
                <a:srgbClr val="000000"/>
              </a:solidFill>
              <a:latin typeface="Times New Roman"/>
            </a:endParaRPr>
          </a:p>
        </p:txBody>
      </p:sp>
      <p:sp>
        <p:nvSpPr>
          <p:cNvPr id="62" name="PlaceHolder 3"/>
          <p:cNvSpPr>
            <a:spLocks noGrp="1"/>
          </p:cNvSpPr>
          <p:nvPr>
            <p:ph type="dt" idx="30"/>
          </p:nvPr>
        </p:nvSpPr>
        <p:spPr>
          <a:xfrm>
            <a:off x="518040" y="6420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
        <p:nvSpPr>
          <p:cNvPr id="63" name="Rectangle 13"/>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cxnSp>
        <p:nvCxnSpPr>
          <p:cNvPr id="64" name="Straight Connector 8"/>
          <p:cNvCxnSpPr/>
          <p:nvPr/>
        </p:nvCxnSpPr>
        <p:spPr>
          <a:xfrm>
            <a:off x="11688840" y="2172240"/>
            <a:ext cx="720" cy="3355560"/>
          </a:xfrm>
          <a:prstGeom prst="straightConnector1">
            <a:avLst/>
          </a:prstGeom>
          <a:ln w="0">
            <a:solidFill>
              <a:srgbClr val="C39A4D"/>
            </a:solidFill>
          </a:ln>
        </p:spPr>
      </p:cxnSp>
      <p:sp>
        <p:nvSpPr>
          <p:cNvPr id="65" name="PlaceHolder 1"/>
          <p:cNvSpPr>
            <a:spLocks noGrp="1"/>
          </p:cNvSpPr>
          <p:nvPr>
            <p:ph type="ftr" idx="31"/>
          </p:nvPr>
        </p:nvSpPr>
        <p:spPr>
          <a:xfrm>
            <a:off x="518040" y="9756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66" name="PlaceHolder 2"/>
          <p:cNvSpPr>
            <a:spLocks noGrp="1"/>
          </p:cNvSpPr>
          <p:nvPr>
            <p:ph type="sldNum" idx="32"/>
          </p:nvPr>
        </p:nvSpPr>
        <p:spPr>
          <a:xfrm>
            <a:off x="11454480" y="6420240"/>
            <a:ext cx="6372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900" b="0" strike="noStrike" spc="-1">
                <a:solidFill>
                  <a:schemeClr val="dk1"/>
                </a:solidFill>
                <a:latin typeface="Bierstadt"/>
              </a:defRPr>
            </a:lvl1pPr>
          </a:lstStyle>
          <a:p>
            <a:pPr indent="0" algn="r" defTabSz="914400">
              <a:lnSpc>
                <a:spcPct val="100000"/>
              </a:lnSpc>
              <a:buNone/>
              <a:tabLst>
                <a:tab pos="0" algn="l"/>
              </a:tabLst>
            </a:pPr>
            <a:fld id="{E6E76D97-1FCC-40DE-8562-14E6F3409DF9}" type="slidenum">
              <a:rPr lang="en-US" sz="900" b="0" strike="noStrike" spc="-1">
                <a:solidFill>
                  <a:schemeClr val="dk1"/>
                </a:solidFill>
                <a:latin typeface="Bierstadt"/>
              </a:rPr>
              <a:t>‹#›</a:t>
            </a:fld>
            <a:endParaRPr lang="en-US" sz="900" b="0" strike="noStrike" spc="-1">
              <a:solidFill>
                <a:srgbClr val="000000"/>
              </a:solidFill>
              <a:latin typeface="Times New Roman"/>
            </a:endParaRPr>
          </a:p>
        </p:txBody>
      </p:sp>
      <p:sp>
        <p:nvSpPr>
          <p:cNvPr id="67" name="PlaceHolder 3"/>
          <p:cNvSpPr>
            <a:spLocks noGrp="1"/>
          </p:cNvSpPr>
          <p:nvPr>
            <p:ph type="dt" idx="33"/>
          </p:nvPr>
        </p:nvSpPr>
        <p:spPr>
          <a:xfrm>
            <a:off x="518040" y="6420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
        <p:nvSpPr>
          <p:cNvPr id="9" name="Rectangle 13"/>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10" name="PlaceHolder 1"/>
          <p:cNvSpPr>
            <a:spLocks noGrp="1"/>
          </p:cNvSpPr>
          <p:nvPr>
            <p:ph type="ftr" idx="4"/>
          </p:nvPr>
        </p:nvSpPr>
        <p:spPr>
          <a:xfrm>
            <a:off x="518040" y="9756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11" name="PlaceHolder 2"/>
          <p:cNvSpPr>
            <a:spLocks noGrp="1"/>
          </p:cNvSpPr>
          <p:nvPr>
            <p:ph type="sldNum" idx="5"/>
          </p:nvPr>
        </p:nvSpPr>
        <p:spPr>
          <a:xfrm>
            <a:off x="11454480" y="6420240"/>
            <a:ext cx="6372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900" b="0" strike="noStrike" spc="-1">
                <a:solidFill>
                  <a:schemeClr val="dk1"/>
                </a:solidFill>
                <a:latin typeface="Bierstadt"/>
              </a:defRPr>
            </a:lvl1pPr>
          </a:lstStyle>
          <a:p>
            <a:pPr indent="0" algn="r" defTabSz="914400">
              <a:lnSpc>
                <a:spcPct val="100000"/>
              </a:lnSpc>
              <a:buNone/>
              <a:tabLst>
                <a:tab pos="0" algn="l"/>
              </a:tabLst>
            </a:pPr>
            <a:fld id="{A74ECA0A-4F42-49D6-973D-214581F8A2D2}" type="slidenum">
              <a:rPr lang="en-US" sz="900" b="0" strike="noStrike" spc="-1">
                <a:solidFill>
                  <a:schemeClr val="dk1"/>
                </a:solidFill>
                <a:latin typeface="Bierstadt"/>
              </a:rPr>
              <a:t>‹#›</a:t>
            </a:fld>
            <a:endParaRPr lang="en-US" sz="900" b="0" strike="noStrike" spc="-1">
              <a:solidFill>
                <a:srgbClr val="000000"/>
              </a:solidFill>
              <a:latin typeface="Times New Roman"/>
            </a:endParaRPr>
          </a:p>
        </p:txBody>
      </p:sp>
      <p:sp>
        <p:nvSpPr>
          <p:cNvPr id="12" name="PlaceHolder 3"/>
          <p:cNvSpPr>
            <a:spLocks noGrp="1"/>
          </p:cNvSpPr>
          <p:nvPr>
            <p:ph type="dt" idx="6"/>
          </p:nvPr>
        </p:nvSpPr>
        <p:spPr>
          <a:xfrm>
            <a:off x="518040" y="6420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
        <p:nvSpPr>
          <p:cNvPr id="13" name="Rectangle 13" hidden="1"/>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14" name="Rectangle 9">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15" name="Rectangle 11">
            <a:extLst>
              <a:ext uri="{C183D7F6-B498-43B3-948B-1728B52AA6E4}">
                <adec:decorative xmlns:adec="http://schemas.microsoft.com/office/drawing/2017/decorative" val="1"/>
              </a:ext>
            </a:extLst>
          </p:cNvPr>
          <p:cNvSpPr/>
          <p:nvPr/>
        </p:nvSpPr>
        <p:spPr>
          <a:xfrm>
            <a:off x="6662160" y="6210000"/>
            <a:ext cx="5020560" cy="4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pPr>
            <a:endParaRPr lang="en-US" sz="1800" b="0" strike="noStrike" spc="-1">
              <a:solidFill>
                <a:schemeClr val="lt1"/>
              </a:solidFill>
              <a:latin typeface="Bierstadt"/>
            </a:endParaRPr>
          </a:p>
        </p:txBody>
      </p:sp>
      <p:sp>
        <p:nvSpPr>
          <p:cNvPr id="16" name="PlaceHolder 1"/>
          <p:cNvSpPr>
            <a:spLocks noGrp="1"/>
          </p:cNvSpPr>
          <p:nvPr>
            <p:ph type="ftr" idx="7"/>
          </p:nvPr>
        </p:nvSpPr>
        <p:spPr>
          <a:xfrm>
            <a:off x="518040" y="9756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17" name="PlaceHolder 2"/>
          <p:cNvSpPr>
            <a:spLocks noGrp="1"/>
          </p:cNvSpPr>
          <p:nvPr>
            <p:ph type="sldNum" idx="8"/>
          </p:nvPr>
        </p:nvSpPr>
        <p:spPr>
          <a:xfrm>
            <a:off x="11454480" y="6420240"/>
            <a:ext cx="6372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900" b="0" strike="noStrike" spc="-1">
                <a:solidFill>
                  <a:schemeClr val="dk1"/>
                </a:solidFill>
                <a:latin typeface="Bierstadt"/>
              </a:defRPr>
            </a:lvl1pPr>
          </a:lstStyle>
          <a:p>
            <a:pPr indent="0" algn="r" defTabSz="914400">
              <a:lnSpc>
                <a:spcPct val="100000"/>
              </a:lnSpc>
              <a:buNone/>
              <a:tabLst>
                <a:tab pos="0" algn="l"/>
              </a:tabLst>
            </a:pPr>
            <a:fld id="{741074C9-7515-4848-BB0A-E92D631FB68C}" type="slidenum">
              <a:rPr lang="en-US" sz="900" b="0" strike="noStrike" spc="-1">
                <a:solidFill>
                  <a:schemeClr val="dk1"/>
                </a:solidFill>
                <a:latin typeface="Bierstadt"/>
              </a:rPr>
              <a:t>‹#›</a:t>
            </a:fld>
            <a:endParaRPr lang="en-US" sz="900" b="0" strike="noStrike" spc="-1">
              <a:solidFill>
                <a:srgbClr val="000000"/>
              </a:solidFill>
              <a:latin typeface="Times New Roman"/>
            </a:endParaRPr>
          </a:p>
        </p:txBody>
      </p:sp>
      <p:sp>
        <p:nvSpPr>
          <p:cNvPr id="18" name="PlaceHolder 3"/>
          <p:cNvSpPr>
            <a:spLocks noGrp="1"/>
          </p:cNvSpPr>
          <p:nvPr>
            <p:ph type="dt" idx="9"/>
          </p:nvPr>
        </p:nvSpPr>
        <p:spPr>
          <a:xfrm>
            <a:off x="518040" y="6420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
        <p:nvSpPr>
          <p:cNvPr id="19" name="Rectangle 13"/>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20" name="PlaceHolder 1"/>
          <p:cNvSpPr>
            <a:spLocks noGrp="1"/>
          </p:cNvSpPr>
          <p:nvPr>
            <p:ph type="title"/>
          </p:nvPr>
        </p:nvSpPr>
        <p:spPr>
          <a:xfrm>
            <a:off x="518040" y="978480"/>
            <a:ext cx="5020560" cy="486972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21" name="PlaceHolder 2"/>
          <p:cNvSpPr>
            <a:spLocks noGrp="1"/>
          </p:cNvSpPr>
          <p:nvPr>
            <p:ph type="body"/>
          </p:nvPr>
        </p:nvSpPr>
        <p:spPr>
          <a:xfrm>
            <a:off x="6662160" y="969120"/>
            <a:ext cx="5020560" cy="4869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22" name="PlaceHolder 3"/>
          <p:cNvSpPr>
            <a:spLocks noGrp="1"/>
          </p:cNvSpPr>
          <p:nvPr>
            <p:ph type="ftr" idx="10"/>
          </p:nvPr>
        </p:nvSpPr>
        <p:spPr>
          <a:xfrm>
            <a:off x="518040" y="9756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3" name="PlaceHolder 4"/>
          <p:cNvSpPr>
            <a:spLocks noGrp="1"/>
          </p:cNvSpPr>
          <p:nvPr>
            <p:ph type="sldNum" idx="11"/>
          </p:nvPr>
        </p:nvSpPr>
        <p:spPr>
          <a:xfrm>
            <a:off x="11454480" y="6420240"/>
            <a:ext cx="6372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900" b="0" strike="noStrike" spc="-1">
                <a:solidFill>
                  <a:schemeClr val="dk1"/>
                </a:solidFill>
                <a:latin typeface="Bierstadt"/>
              </a:defRPr>
            </a:lvl1pPr>
          </a:lstStyle>
          <a:p>
            <a:pPr indent="0" algn="r" defTabSz="914400">
              <a:lnSpc>
                <a:spcPct val="100000"/>
              </a:lnSpc>
              <a:buNone/>
              <a:tabLst>
                <a:tab pos="0" algn="l"/>
              </a:tabLst>
            </a:pPr>
            <a:fld id="{CB11AE03-F3D2-4AAC-A876-E5B0CF2DF19B}" type="slidenum">
              <a:rPr lang="en-US" sz="900" b="0" strike="noStrike" spc="-1">
                <a:solidFill>
                  <a:schemeClr val="dk1"/>
                </a:solidFill>
                <a:latin typeface="Bierstadt"/>
              </a:rPr>
              <a:t>‹#›</a:t>
            </a:fld>
            <a:endParaRPr lang="en-US" sz="900" b="0" strike="noStrike" spc="-1">
              <a:solidFill>
                <a:srgbClr val="000000"/>
              </a:solidFill>
              <a:latin typeface="Times New Roman"/>
            </a:endParaRPr>
          </a:p>
        </p:txBody>
      </p:sp>
      <p:sp>
        <p:nvSpPr>
          <p:cNvPr id="24" name="PlaceHolder 5"/>
          <p:cNvSpPr>
            <a:spLocks noGrp="1"/>
          </p:cNvSpPr>
          <p:nvPr>
            <p:ph type="dt" idx="12"/>
          </p:nvPr>
        </p:nvSpPr>
        <p:spPr>
          <a:xfrm>
            <a:off x="518040" y="6420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
        <p:nvSpPr>
          <p:cNvPr id="27" name="Rectangle 13"/>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28" name="PlaceHolder 1"/>
          <p:cNvSpPr>
            <a:spLocks noGrp="1"/>
          </p:cNvSpPr>
          <p:nvPr>
            <p:ph type="ftr" idx="13"/>
          </p:nvPr>
        </p:nvSpPr>
        <p:spPr>
          <a:xfrm>
            <a:off x="518040" y="9756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9" name="PlaceHolder 2"/>
          <p:cNvSpPr>
            <a:spLocks noGrp="1"/>
          </p:cNvSpPr>
          <p:nvPr>
            <p:ph type="sldNum" idx="14"/>
          </p:nvPr>
        </p:nvSpPr>
        <p:spPr>
          <a:xfrm>
            <a:off x="11454480" y="6420240"/>
            <a:ext cx="6372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900" b="0" strike="noStrike" spc="-1">
                <a:solidFill>
                  <a:schemeClr val="dk1"/>
                </a:solidFill>
                <a:latin typeface="Bierstadt"/>
              </a:defRPr>
            </a:lvl1pPr>
          </a:lstStyle>
          <a:p>
            <a:pPr indent="0" algn="r" defTabSz="914400">
              <a:lnSpc>
                <a:spcPct val="100000"/>
              </a:lnSpc>
              <a:buNone/>
              <a:tabLst>
                <a:tab pos="0" algn="l"/>
              </a:tabLst>
            </a:pPr>
            <a:fld id="{E41ED1CD-786A-419D-BF6B-EF9423A311EA}" type="slidenum">
              <a:rPr lang="en-US" sz="900" b="0" strike="noStrike" spc="-1">
                <a:solidFill>
                  <a:schemeClr val="dk1"/>
                </a:solidFill>
                <a:latin typeface="Bierstadt"/>
              </a:rPr>
              <a:t>‹#›</a:t>
            </a:fld>
            <a:endParaRPr lang="en-US" sz="900" b="0" strike="noStrike" spc="-1">
              <a:solidFill>
                <a:srgbClr val="000000"/>
              </a:solidFill>
              <a:latin typeface="Times New Roman"/>
            </a:endParaRPr>
          </a:p>
        </p:txBody>
      </p:sp>
      <p:sp>
        <p:nvSpPr>
          <p:cNvPr id="30" name="PlaceHolder 3"/>
          <p:cNvSpPr>
            <a:spLocks noGrp="1"/>
          </p:cNvSpPr>
          <p:nvPr>
            <p:ph type="dt" idx="15"/>
          </p:nvPr>
        </p:nvSpPr>
        <p:spPr>
          <a:xfrm>
            <a:off x="518040" y="6420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
        <p:nvSpPr>
          <p:cNvPr id="31" name="Rectangle 13"/>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32" name="PlaceHolder 1"/>
          <p:cNvSpPr>
            <a:spLocks noGrp="1"/>
          </p:cNvSpPr>
          <p:nvPr>
            <p:ph type="title"/>
          </p:nvPr>
        </p:nvSpPr>
        <p:spPr>
          <a:xfrm>
            <a:off x="518040" y="978480"/>
            <a:ext cx="5020560" cy="486972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33" name="PlaceHolder 2"/>
          <p:cNvSpPr>
            <a:spLocks noGrp="1"/>
          </p:cNvSpPr>
          <p:nvPr>
            <p:ph type="body"/>
          </p:nvPr>
        </p:nvSpPr>
        <p:spPr>
          <a:xfrm>
            <a:off x="6662160" y="969120"/>
            <a:ext cx="2449800" cy="4869720"/>
          </a:xfrm>
          <a:prstGeom prst="rect">
            <a:avLst/>
          </a:prstGeom>
          <a:noFill/>
          <a:ln w="0">
            <a:noFill/>
          </a:ln>
        </p:spPr>
        <p:txBody>
          <a:bodyPr lIns="0" tIns="0" rIns="0" bIns="0" anchor="t">
            <a:normAutofit fontScale="31111"/>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34" name="PlaceHolder 3"/>
          <p:cNvSpPr>
            <a:spLocks noGrp="1"/>
          </p:cNvSpPr>
          <p:nvPr>
            <p:ph type="body"/>
          </p:nvPr>
        </p:nvSpPr>
        <p:spPr>
          <a:xfrm>
            <a:off x="9235080" y="969120"/>
            <a:ext cx="2449800" cy="4869720"/>
          </a:xfrm>
          <a:prstGeom prst="rect">
            <a:avLst/>
          </a:prstGeom>
          <a:noFill/>
          <a:ln w="0">
            <a:noFill/>
          </a:ln>
        </p:spPr>
        <p:txBody>
          <a:bodyPr lIns="0" tIns="0" rIns="0" bIns="0" anchor="t">
            <a:normAutofit fontScale="31111"/>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35" name="PlaceHolder 4"/>
          <p:cNvSpPr>
            <a:spLocks noGrp="1"/>
          </p:cNvSpPr>
          <p:nvPr>
            <p:ph type="ftr" idx="16"/>
          </p:nvPr>
        </p:nvSpPr>
        <p:spPr>
          <a:xfrm>
            <a:off x="518040" y="9756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36" name="PlaceHolder 5"/>
          <p:cNvSpPr>
            <a:spLocks noGrp="1"/>
          </p:cNvSpPr>
          <p:nvPr>
            <p:ph type="sldNum" idx="17"/>
          </p:nvPr>
        </p:nvSpPr>
        <p:spPr>
          <a:xfrm>
            <a:off x="11454480" y="6420240"/>
            <a:ext cx="6372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900" b="0" strike="noStrike" spc="-1">
                <a:solidFill>
                  <a:schemeClr val="dk1"/>
                </a:solidFill>
                <a:latin typeface="Bierstadt"/>
              </a:defRPr>
            </a:lvl1pPr>
          </a:lstStyle>
          <a:p>
            <a:pPr indent="0" algn="r" defTabSz="914400">
              <a:lnSpc>
                <a:spcPct val="100000"/>
              </a:lnSpc>
              <a:buNone/>
              <a:tabLst>
                <a:tab pos="0" algn="l"/>
              </a:tabLst>
            </a:pPr>
            <a:fld id="{79F88264-A02A-457F-9F9E-BD15F971EC5E}" type="slidenum">
              <a:rPr lang="en-US" sz="900" b="0" strike="noStrike" spc="-1">
                <a:solidFill>
                  <a:schemeClr val="dk1"/>
                </a:solidFill>
                <a:latin typeface="Bierstadt"/>
              </a:rPr>
              <a:t>‹#›</a:t>
            </a:fld>
            <a:endParaRPr lang="en-US" sz="900" b="0" strike="noStrike" spc="-1">
              <a:solidFill>
                <a:srgbClr val="000000"/>
              </a:solidFill>
              <a:latin typeface="Times New Roman"/>
            </a:endParaRPr>
          </a:p>
        </p:txBody>
      </p:sp>
      <p:sp>
        <p:nvSpPr>
          <p:cNvPr id="37" name="PlaceHolder 6"/>
          <p:cNvSpPr>
            <a:spLocks noGrp="1"/>
          </p:cNvSpPr>
          <p:nvPr>
            <p:ph type="dt" idx="18"/>
          </p:nvPr>
        </p:nvSpPr>
        <p:spPr>
          <a:xfrm>
            <a:off x="518040" y="6420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
        <p:nvSpPr>
          <p:cNvPr id="41" name="Rectangle 13" hidden="1"/>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42" name="Rectangle 10">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dk1"/>
              </a:solidFill>
              <a:latin typeface="Bierstadt"/>
            </a:endParaRPr>
          </a:p>
        </p:txBody>
      </p:sp>
      <p:sp>
        <p:nvSpPr>
          <p:cNvPr id="43" name="Rectangle 12"/>
          <p:cNvSpPr/>
          <p:nvPr/>
        </p:nvSpPr>
        <p:spPr>
          <a:xfrm>
            <a:off x="518040" y="507960"/>
            <a:ext cx="111549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dk1"/>
              </a:solidFill>
              <a:latin typeface="Bierstadt"/>
            </a:endParaRPr>
          </a:p>
        </p:txBody>
      </p:sp>
      <p:sp>
        <p:nvSpPr>
          <p:cNvPr id="44" name="PlaceHolder 1"/>
          <p:cNvSpPr>
            <a:spLocks noGrp="1"/>
          </p:cNvSpPr>
          <p:nvPr>
            <p:ph type="ftr" idx="19"/>
          </p:nvPr>
        </p:nvSpPr>
        <p:spPr>
          <a:xfrm>
            <a:off x="518040" y="9756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5" name="PlaceHolder 2"/>
          <p:cNvSpPr>
            <a:spLocks noGrp="1"/>
          </p:cNvSpPr>
          <p:nvPr>
            <p:ph type="sldNum" idx="20"/>
          </p:nvPr>
        </p:nvSpPr>
        <p:spPr>
          <a:xfrm>
            <a:off x="11454480" y="6420240"/>
            <a:ext cx="6372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900" b="0" strike="noStrike" spc="-1">
                <a:solidFill>
                  <a:schemeClr val="dk1"/>
                </a:solidFill>
                <a:latin typeface="Bierstadt"/>
              </a:defRPr>
            </a:lvl1pPr>
          </a:lstStyle>
          <a:p>
            <a:pPr indent="0" algn="r" defTabSz="914400">
              <a:lnSpc>
                <a:spcPct val="100000"/>
              </a:lnSpc>
              <a:buNone/>
              <a:tabLst>
                <a:tab pos="0" algn="l"/>
              </a:tabLst>
            </a:pPr>
            <a:fld id="{EF9D274B-9C1B-454D-9026-0868FEF3AA93}" type="slidenum">
              <a:rPr lang="en-US" sz="900" b="0" strike="noStrike" spc="-1">
                <a:solidFill>
                  <a:schemeClr val="dk1"/>
                </a:solidFill>
                <a:latin typeface="Bierstadt"/>
              </a:rPr>
              <a:t>‹#›</a:t>
            </a:fld>
            <a:endParaRPr lang="en-US" sz="900" b="0" strike="noStrike" spc="-1">
              <a:solidFill>
                <a:srgbClr val="000000"/>
              </a:solidFill>
              <a:latin typeface="Times New Roman"/>
            </a:endParaRPr>
          </a:p>
        </p:txBody>
      </p:sp>
      <p:sp>
        <p:nvSpPr>
          <p:cNvPr id="46" name="PlaceHolder 3"/>
          <p:cNvSpPr>
            <a:spLocks noGrp="1"/>
          </p:cNvSpPr>
          <p:nvPr>
            <p:ph type="dt" idx="21"/>
          </p:nvPr>
        </p:nvSpPr>
        <p:spPr>
          <a:xfrm>
            <a:off x="518040" y="6420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7"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8"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
        <p:nvSpPr>
          <p:cNvPr id="49" name="Rectangle 13"/>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50" name="PlaceHolder 1"/>
          <p:cNvSpPr>
            <a:spLocks noGrp="1"/>
          </p:cNvSpPr>
          <p:nvPr>
            <p:ph type="title"/>
          </p:nvPr>
        </p:nvSpPr>
        <p:spPr>
          <a:xfrm>
            <a:off x="518040" y="978480"/>
            <a:ext cx="5020560" cy="486972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51" name="PlaceHolder 2"/>
          <p:cNvSpPr>
            <a:spLocks noGrp="1"/>
          </p:cNvSpPr>
          <p:nvPr>
            <p:ph type="ftr" idx="22"/>
          </p:nvPr>
        </p:nvSpPr>
        <p:spPr>
          <a:xfrm>
            <a:off x="518040" y="9756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52" name="PlaceHolder 3"/>
          <p:cNvSpPr>
            <a:spLocks noGrp="1"/>
          </p:cNvSpPr>
          <p:nvPr>
            <p:ph type="sldNum" idx="23"/>
          </p:nvPr>
        </p:nvSpPr>
        <p:spPr>
          <a:xfrm>
            <a:off x="11454480" y="6420240"/>
            <a:ext cx="6372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900" b="0" strike="noStrike" spc="-1">
                <a:solidFill>
                  <a:schemeClr val="dk1"/>
                </a:solidFill>
                <a:latin typeface="Bierstadt"/>
              </a:defRPr>
            </a:lvl1pPr>
          </a:lstStyle>
          <a:p>
            <a:pPr indent="0" algn="r" defTabSz="914400">
              <a:lnSpc>
                <a:spcPct val="100000"/>
              </a:lnSpc>
              <a:buNone/>
              <a:tabLst>
                <a:tab pos="0" algn="l"/>
              </a:tabLst>
            </a:pPr>
            <a:fld id="{D326AFE9-CB10-4B70-9DC1-084716558701}" type="slidenum">
              <a:rPr lang="en-US" sz="900" b="0" strike="noStrike" spc="-1">
                <a:solidFill>
                  <a:schemeClr val="dk1"/>
                </a:solidFill>
                <a:latin typeface="Bierstadt"/>
              </a:rPr>
              <a:t>‹#›</a:t>
            </a:fld>
            <a:endParaRPr lang="en-US" sz="900" b="0" strike="noStrike" spc="-1">
              <a:solidFill>
                <a:srgbClr val="000000"/>
              </a:solidFill>
              <a:latin typeface="Times New Roman"/>
            </a:endParaRPr>
          </a:p>
        </p:txBody>
      </p:sp>
      <p:sp>
        <p:nvSpPr>
          <p:cNvPr id="53" name="PlaceHolder 4"/>
          <p:cNvSpPr>
            <a:spLocks noGrp="1"/>
          </p:cNvSpPr>
          <p:nvPr>
            <p:ph type="dt" idx="24"/>
          </p:nvPr>
        </p:nvSpPr>
        <p:spPr>
          <a:xfrm>
            <a:off x="518040" y="6420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
        <p:nvSpPr>
          <p:cNvPr id="55" name="Rectangle 13"/>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56" name="PlaceHolder 1"/>
          <p:cNvSpPr>
            <a:spLocks noGrp="1"/>
          </p:cNvSpPr>
          <p:nvPr>
            <p:ph type="ftr" idx="25"/>
          </p:nvPr>
        </p:nvSpPr>
        <p:spPr>
          <a:xfrm>
            <a:off x="518040" y="9756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57" name="PlaceHolder 2"/>
          <p:cNvSpPr>
            <a:spLocks noGrp="1"/>
          </p:cNvSpPr>
          <p:nvPr>
            <p:ph type="sldNum" idx="26"/>
          </p:nvPr>
        </p:nvSpPr>
        <p:spPr>
          <a:xfrm>
            <a:off x="11454480" y="6420240"/>
            <a:ext cx="6372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900" b="0" strike="noStrike" spc="-1">
                <a:solidFill>
                  <a:schemeClr val="dk1"/>
                </a:solidFill>
                <a:latin typeface="Bierstadt"/>
              </a:defRPr>
            </a:lvl1pPr>
          </a:lstStyle>
          <a:p>
            <a:pPr indent="0" algn="r" defTabSz="914400">
              <a:lnSpc>
                <a:spcPct val="100000"/>
              </a:lnSpc>
              <a:buNone/>
              <a:tabLst>
                <a:tab pos="0" algn="l"/>
              </a:tabLst>
            </a:pPr>
            <a:fld id="{20B0C58D-1296-4FD4-80AE-8B8BA5738CCD}" type="slidenum">
              <a:rPr lang="en-US" sz="900" b="0" strike="noStrike" spc="-1">
                <a:solidFill>
                  <a:schemeClr val="dk1"/>
                </a:solidFill>
                <a:latin typeface="Bierstadt"/>
              </a:rPr>
              <a:t>‹#›</a:t>
            </a:fld>
            <a:endParaRPr lang="en-US" sz="900" b="0" strike="noStrike" spc="-1">
              <a:solidFill>
                <a:srgbClr val="000000"/>
              </a:solidFill>
              <a:latin typeface="Times New Roman"/>
            </a:endParaRPr>
          </a:p>
        </p:txBody>
      </p:sp>
      <p:sp>
        <p:nvSpPr>
          <p:cNvPr id="58" name="PlaceHolder 3"/>
          <p:cNvSpPr>
            <a:spLocks noGrp="1"/>
          </p:cNvSpPr>
          <p:nvPr>
            <p:ph type="dt" idx="27"/>
          </p:nvPr>
        </p:nvSpPr>
        <p:spPr>
          <a:xfrm>
            <a:off x="518040" y="6420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bitcoinmagazine.com/technical/genesis-files-hashcash-or-how-adam-back-designed-bitcoins-motor-block"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nakamotoinstitute.org/bitcoi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ledger.com/academy/what-is-a-blockchain-validator"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www.ledger.com/academy/topics/blockchain/what-is-slashin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useBgFill="1">
        <p:nvSpPr>
          <p:cNvPr id="74" name="Rectangle 8">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75" name="Rectangle 10">
            <a:extLst>
              <a:ext uri="{C183D7F6-B498-43B3-948B-1728B52AA6E4}">
                <adec:decorative xmlns:adec="http://schemas.microsoft.com/office/drawing/2017/decorative" val="1"/>
              </a:ext>
            </a:extLst>
          </p:cNvPr>
          <p:cNvSpPr/>
          <p:nvPr/>
        </p:nvSpPr>
        <p:spPr>
          <a:xfrm>
            <a:off x="0" y="0"/>
            <a:ext cx="12191400" cy="685728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pic>
        <p:nvPicPr>
          <p:cNvPr id="76" name="Picture 3" descr="A close-up of a network&#10;&#10;Description automatically generated"/>
          <p:cNvPicPr/>
          <p:nvPr/>
        </p:nvPicPr>
        <p:blipFill>
          <a:blip r:embed="rId2">
            <a:alphaModFix amt="40000"/>
          </a:blip>
          <a:srcRect t="6266" b="3373"/>
          <a:stretch/>
        </p:blipFill>
        <p:spPr>
          <a:xfrm>
            <a:off x="0" y="0"/>
            <a:ext cx="12191400" cy="6857280"/>
          </a:xfrm>
          <a:prstGeom prst="rect">
            <a:avLst/>
          </a:prstGeom>
          <a:ln w="0">
            <a:noFill/>
          </a:ln>
        </p:spPr>
      </p:pic>
      <p:sp>
        <p:nvSpPr>
          <p:cNvPr id="77" name="PlaceHolder 1"/>
          <p:cNvSpPr>
            <a:spLocks noGrp="1"/>
          </p:cNvSpPr>
          <p:nvPr>
            <p:ph type="title"/>
          </p:nvPr>
        </p:nvSpPr>
        <p:spPr>
          <a:xfrm>
            <a:off x="518040" y="978480"/>
            <a:ext cx="5020560" cy="233352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rgbClr val="FFFFFF"/>
                </a:solidFill>
                <a:latin typeface="Bierstadt"/>
              </a:rPr>
              <a:t>Blockchain</a:t>
            </a:r>
            <a:endParaRPr lang="en-US" sz="5400" b="0" strike="noStrike" spc="-1">
              <a:solidFill>
                <a:srgbClr val="000000"/>
              </a:solidFill>
              <a:latin typeface="Arial"/>
            </a:endParaRPr>
          </a:p>
        </p:txBody>
      </p:sp>
      <p:sp>
        <p:nvSpPr>
          <p:cNvPr id="78" name="PlaceHolder 2"/>
          <p:cNvSpPr>
            <a:spLocks noGrp="1"/>
          </p:cNvSpPr>
          <p:nvPr>
            <p:ph type="subTitle"/>
          </p:nvPr>
        </p:nvSpPr>
        <p:spPr>
          <a:xfrm>
            <a:off x="6652440" y="4017960"/>
            <a:ext cx="5040000" cy="1828080"/>
          </a:xfrm>
          <a:prstGeom prst="rect">
            <a:avLst/>
          </a:prstGeom>
          <a:noFill/>
          <a:ln w="0">
            <a:noFill/>
          </a:ln>
        </p:spPr>
        <p:txBody>
          <a:bodyPr lIns="91440" tIns="45720" rIns="91440" bIns="45720" anchor="b">
            <a:normAutofit/>
          </a:bodyPr>
          <a:lstStyle/>
          <a:p>
            <a:pPr indent="0" defTabSz="914400">
              <a:lnSpc>
                <a:spcPct val="100000"/>
              </a:lnSpc>
              <a:spcBef>
                <a:spcPts val="1001"/>
              </a:spcBef>
              <a:buNone/>
              <a:tabLst>
                <a:tab pos="0" algn="l"/>
              </a:tabLst>
            </a:pPr>
            <a:r>
              <a:rPr lang="en-US" sz="2200" b="0" i="1" strike="noStrike" spc="-1">
                <a:solidFill>
                  <a:srgbClr val="FFFFFF"/>
                </a:solidFill>
                <a:latin typeface="Bierstadt"/>
              </a:rPr>
              <a:t>Introduction to blockchain and principles of Decentralizations</a:t>
            </a:r>
            <a:endParaRPr lang="en-US" sz="2200" b="0" strike="noStrike" spc="-1">
              <a:solidFill>
                <a:srgbClr val="000000"/>
              </a:solidFill>
              <a:latin typeface="Arial"/>
            </a:endParaRPr>
          </a:p>
        </p:txBody>
      </p:sp>
      <p:sp>
        <p:nvSpPr>
          <p:cNvPr id="79" name="Rectangle 12">
            <a:extLst>
              <a:ext uri="{C183D7F6-B498-43B3-948B-1728B52AA6E4}">
                <adec:decorative xmlns:adec="http://schemas.microsoft.com/office/drawing/2017/decorative" val="1"/>
              </a:ext>
            </a:extLst>
          </p:cNvPr>
          <p:cNvSpPr/>
          <p:nvPr/>
        </p:nvSpPr>
        <p:spPr>
          <a:xfrm>
            <a:off x="518040" y="507960"/>
            <a:ext cx="5020560" cy="148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80" name="Rectangle 14">
            <a:extLst>
              <a:ext uri="{C183D7F6-B498-43B3-948B-1728B52AA6E4}">
                <adec:decorative xmlns:adec="http://schemas.microsoft.com/office/drawing/2017/decorative" val="1"/>
              </a:ext>
            </a:extLst>
          </p:cNvPr>
          <p:cNvSpPr/>
          <p:nvPr/>
        </p:nvSpPr>
        <p:spPr>
          <a:xfrm>
            <a:off x="6662160" y="6210000"/>
            <a:ext cx="5020560" cy="45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pPr>
            <a:endParaRPr lang="en-US" sz="1800" b="0" strike="noStrike" spc="-1">
              <a:solidFill>
                <a:schemeClr val="lt1"/>
              </a:solidFill>
              <a:latin typeface="Bierstad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518040" y="978480"/>
            <a:ext cx="5020560" cy="114480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Cont.</a:t>
            </a:r>
            <a:endParaRPr lang="en-US" sz="5400" b="0" strike="noStrike" spc="-1">
              <a:solidFill>
                <a:srgbClr val="000000"/>
              </a:solidFill>
              <a:latin typeface="Arial"/>
            </a:endParaRPr>
          </a:p>
        </p:txBody>
      </p:sp>
      <p:sp>
        <p:nvSpPr>
          <p:cNvPr id="104" name="PlaceHolder 2"/>
          <p:cNvSpPr>
            <a:spLocks noGrp="1"/>
          </p:cNvSpPr>
          <p:nvPr>
            <p:ph/>
          </p:nvPr>
        </p:nvSpPr>
        <p:spPr>
          <a:xfrm>
            <a:off x="707760" y="2123640"/>
            <a:ext cx="10726200" cy="3715200"/>
          </a:xfrm>
          <a:prstGeom prst="rect">
            <a:avLst/>
          </a:prstGeom>
          <a:noFill/>
          <a:ln w="0">
            <a:noFill/>
          </a:ln>
        </p:spPr>
        <p:txBody>
          <a:bodyPr lIns="91440" tIns="45720" rIns="91440" bIns="45720" anchor="t">
            <a:normAutofit fontScale="97222"/>
          </a:bodyPr>
          <a:lstStyle/>
          <a:p>
            <a:pPr indent="0" defTabSz="914400">
              <a:lnSpc>
                <a:spcPct val="110000"/>
              </a:lnSpc>
              <a:spcBef>
                <a:spcPts val="1001"/>
              </a:spcBef>
              <a:buNone/>
              <a:tabLst>
                <a:tab pos="0" algn="l"/>
              </a:tabLst>
            </a:pPr>
            <a:r>
              <a:rPr lang="en-US" sz="2000" b="0" strike="noStrike" spc="-1">
                <a:solidFill>
                  <a:srgbClr val="1F1F1F"/>
                </a:solidFill>
                <a:latin typeface="Google Sans"/>
              </a:rPr>
              <a:t>Blockchain is a digital ledger shared across a network of computers, storing information in </a:t>
            </a:r>
            <a:r>
              <a:rPr lang="en-US" sz="2000" b="1" strike="noStrike" spc="-1">
                <a:solidFill>
                  <a:srgbClr val="1F1F1F"/>
                </a:solidFill>
                <a:latin typeface="Google Sans"/>
              </a:rPr>
              <a:t>blocks</a:t>
            </a:r>
            <a:r>
              <a:rPr lang="en-US" sz="2000" b="0" strike="noStrike" spc="-1">
                <a:solidFill>
                  <a:srgbClr val="1F1F1F"/>
                </a:solidFill>
                <a:latin typeface="Google Sans"/>
              </a:rPr>
              <a:t> chained together cryptographically. Each block contains data and a unique reference to the previous block, creating an </a:t>
            </a:r>
            <a:r>
              <a:rPr lang="en-US" sz="2000" b="1" strike="noStrike" spc="-1">
                <a:solidFill>
                  <a:srgbClr val="1F1F1F"/>
                </a:solidFill>
                <a:latin typeface="Google Sans"/>
              </a:rPr>
              <a:t>immutable record</a:t>
            </a:r>
            <a:r>
              <a:rPr lang="en-US" sz="2000" b="0" strike="noStrike" spc="-1">
                <a:solidFill>
                  <a:srgbClr val="1F1F1F"/>
                </a:solidFill>
                <a:latin typeface="Google Sans"/>
              </a:rPr>
              <a:t>.</a:t>
            </a:r>
            <a:endParaRPr lang="en-US" sz="20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rgbClr val="1F1F1F"/>
                </a:solidFill>
                <a:latin typeface="Bierstadt"/>
                <a:ea typeface="Bierstadt"/>
              </a:rPr>
              <a:t>Blockchain is a decentralized database that keeps records of all transactions secure.</a:t>
            </a:r>
            <a:endParaRPr lang="en-US" sz="20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rgbClr val="1F1F1F"/>
                </a:solidFill>
                <a:latin typeface="Google Sans"/>
                <a:ea typeface="Bierstadt"/>
              </a:rPr>
              <a:t>Highlight key features:</a:t>
            </a:r>
            <a:endParaRPr lang="en-US" sz="2000" b="0" strike="noStrike" spc="-1">
              <a:solidFill>
                <a:srgbClr val="000000"/>
              </a:solidFill>
              <a:latin typeface="Arial"/>
            </a:endParaRPr>
          </a:p>
          <a:p>
            <a:pPr marL="743040" lvl="1" indent="-285840" defTabSz="914400">
              <a:lnSpc>
                <a:spcPct val="110000"/>
              </a:lnSpc>
              <a:spcBef>
                <a:spcPts val="499"/>
              </a:spcBef>
              <a:buClr>
                <a:srgbClr val="1F1F1F"/>
              </a:buClr>
              <a:buFont typeface="Arial"/>
              <a:buChar char="•"/>
              <a:tabLst>
                <a:tab pos="0" algn="l"/>
              </a:tabLst>
            </a:pPr>
            <a:r>
              <a:rPr lang="en-US" sz="1800" b="1" strike="noStrike" spc="-1">
                <a:solidFill>
                  <a:srgbClr val="1F1F1F"/>
                </a:solidFill>
                <a:latin typeface="Google Sans"/>
                <a:ea typeface="Bierstadt"/>
              </a:rPr>
              <a:t>Decentralization:</a:t>
            </a:r>
            <a:r>
              <a:rPr lang="en-US" sz="1800" b="0" strike="noStrike" spc="-1">
                <a:solidFill>
                  <a:srgbClr val="1F1F1F"/>
                </a:solidFill>
                <a:latin typeface="Google Sans"/>
                <a:ea typeface="Bierstadt"/>
              </a:rPr>
              <a:t> No single entity controls the network, promoting trust and reducing reliance on central authorities.</a:t>
            </a:r>
            <a:endParaRPr lang="en-US" sz="1800" b="0" strike="noStrike" spc="-1">
              <a:solidFill>
                <a:srgbClr val="000000"/>
              </a:solidFill>
              <a:latin typeface="Arial"/>
            </a:endParaRPr>
          </a:p>
          <a:p>
            <a:pPr marL="743040" lvl="1" indent="-285840" defTabSz="914400">
              <a:lnSpc>
                <a:spcPct val="110000"/>
              </a:lnSpc>
              <a:spcBef>
                <a:spcPts val="499"/>
              </a:spcBef>
              <a:buClr>
                <a:srgbClr val="1F1F1F"/>
              </a:buClr>
              <a:buFont typeface="Arial"/>
              <a:buChar char="•"/>
              <a:tabLst>
                <a:tab pos="0" algn="l"/>
              </a:tabLst>
            </a:pPr>
            <a:r>
              <a:rPr lang="en-US" sz="1800" b="1" strike="noStrike" spc="-1">
                <a:solidFill>
                  <a:srgbClr val="1F1F1F"/>
                </a:solidFill>
                <a:latin typeface="Google Sans"/>
                <a:ea typeface="Bierstadt"/>
              </a:rPr>
              <a:t>Immutability:</a:t>
            </a:r>
            <a:r>
              <a:rPr lang="en-US" sz="1800" b="0" strike="noStrike" spc="-1">
                <a:solidFill>
                  <a:srgbClr val="1F1F1F"/>
                </a:solidFill>
                <a:latin typeface="Google Sans"/>
                <a:ea typeface="Bierstadt"/>
              </a:rPr>
              <a:t> Records are tamper-proof, ensuring data integrity and security.</a:t>
            </a:r>
            <a:endParaRPr lang="en-US" sz="1800" b="0" strike="noStrike" spc="-1">
              <a:solidFill>
                <a:srgbClr val="000000"/>
              </a:solidFill>
              <a:latin typeface="Arial"/>
            </a:endParaRPr>
          </a:p>
          <a:p>
            <a:pPr marL="743040" lvl="1" indent="-285840" defTabSz="914400">
              <a:lnSpc>
                <a:spcPct val="110000"/>
              </a:lnSpc>
              <a:spcBef>
                <a:spcPts val="499"/>
              </a:spcBef>
              <a:buClr>
                <a:srgbClr val="1F1F1F"/>
              </a:buClr>
              <a:buFont typeface="Arial"/>
              <a:buChar char="•"/>
              <a:tabLst>
                <a:tab pos="0" algn="l"/>
              </a:tabLst>
            </a:pPr>
            <a:r>
              <a:rPr lang="en-US" sz="1800" b="1" strike="noStrike" spc="-1">
                <a:solidFill>
                  <a:srgbClr val="1F1F1F"/>
                </a:solidFill>
                <a:latin typeface="Google Sans"/>
                <a:ea typeface="Bierstadt"/>
              </a:rPr>
              <a:t>Transparency:</a:t>
            </a:r>
            <a:r>
              <a:rPr lang="en-US" sz="1800" b="0" strike="noStrike" spc="-1">
                <a:solidFill>
                  <a:srgbClr val="1F1F1F"/>
                </a:solidFill>
                <a:latin typeface="Google Sans"/>
                <a:ea typeface="Bierstadt"/>
              </a:rPr>
              <a:t> All participants have access to the ledger, fostering trust and accountability.</a:t>
            </a:r>
            <a:endParaRPr lang="en-US" sz="1800" b="0" strike="noStrike" spc="-1">
              <a:solidFill>
                <a:srgbClr val="000000"/>
              </a:solidFill>
              <a:latin typeface="Arial"/>
            </a:endParaRPr>
          </a:p>
          <a:p>
            <a:pPr marL="743040" lvl="1" indent="-285840" defTabSz="914400">
              <a:lnSpc>
                <a:spcPct val="110000"/>
              </a:lnSpc>
              <a:spcBef>
                <a:spcPts val="499"/>
              </a:spcBef>
              <a:buClr>
                <a:srgbClr val="1F1F1F"/>
              </a:buClr>
              <a:buFont typeface="Arial"/>
              <a:buChar char="•"/>
              <a:tabLst>
                <a:tab pos="0" algn="l"/>
              </a:tabLst>
            </a:pPr>
            <a:r>
              <a:rPr lang="en-US" sz="1800" b="1" strike="noStrike" spc="-1">
                <a:solidFill>
                  <a:srgbClr val="1F1F1F"/>
                </a:solidFill>
                <a:latin typeface="Google Sans"/>
                <a:ea typeface="Bierstadt"/>
              </a:rPr>
              <a:t>Security:</a:t>
            </a:r>
            <a:r>
              <a:rPr lang="en-US" sz="1800" b="0" strike="noStrike" spc="-1">
                <a:solidFill>
                  <a:srgbClr val="1F1F1F"/>
                </a:solidFill>
                <a:latin typeface="Google Sans"/>
                <a:ea typeface="Bierstadt"/>
              </a:rPr>
              <a:t> Cryptography and consensus mechanisms secure transactions and prevent fraud.</a:t>
            </a:r>
            <a:endParaRPr lang="en-US" sz="1800" b="0" strike="noStrike" spc="-1">
              <a:solidFill>
                <a:srgbClr val="000000"/>
              </a:solidFill>
              <a:latin typeface="Arial"/>
            </a:endParaRPr>
          </a:p>
          <a:p>
            <a:pPr indent="0" defTabSz="914400">
              <a:lnSpc>
                <a:spcPct val="110000"/>
              </a:lnSpc>
              <a:spcBef>
                <a:spcPts val="1001"/>
              </a:spcBef>
              <a:buNone/>
              <a:tabLst>
                <a:tab pos="0" algn="l"/>
              </a:tabLst>
            </a:pPr>
            <a:endParaRPr lang="en-US" sz="20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8040" y="978480"/>
            <a:ext cx="7880760" cy="1155600"/>
          </a:xfrm>
          <a:prstGeom prst="rect">
            <a:avLst/>
          </a:prstGeom>
          <a:noFill/>
          <a:ln w="0">
            <a:noFill/>
          </a:ln>
        </p:spPr>
        <p:txBody>
          <a:bodyPr lIns="91440" tIns="45720" rIns="91440" bIns="45720" anchor="t">
            <a:normAutofit fontScale="68333" lnSpcReduction="10000"/>
          </a:bodyPr>
          <a:lstStyle/>
          <a:p>
            <a:pPr indent="0" defTabSz="914400">
              <a:lnSpc>
                <a:spcPct val="100000"/>
              </a:lnSpc>
              <a:buNone/>
              <a:tabLst>
                <a:tab pos="0" algn="l"/>
              </a:tabLst>
            </a:pPr>
            <a:r>
              <a:rPr lang="en-US" sz="5400" b="0" strike="noStrike" spc="-1">
                <a:solidFill>
                  <a:schemeClr val="dk1"/>
                </a:solidFill>
                <a:latin typeface="Bierstadt"/>
                <a:ea typeface="Bierstadt"/>
              </a:rPr>
              <a:t>How blockchain works </a:t>
            </a:r>
            <a:br>
              <a:rPr sz="5400"/>
            </a:br>
            <a:endParaRPr lang="en-US" sz="5400" b="0" strike="noStrike" spc="-1">
              <a:solidFill>
                <a:srgbClr val="000000"/>
              </a:solidFill>
              <a:latin typeface="Arial"/>
            </a:endParaRPr>
          </a:p>
        </p:txBody>
      </p:sp>
      <p:sp>
        <p:nvSpPr>
          <p:cNvPr id="106" name="PlaceHolder 2"/>
          <p:cNvSpPr>
            <a:spLocks noGrp="1"/>
          </p:cNvSpPr>
          <p:nvPr>
            <p:ph/>
          </p:nvPr>
        </p:nvSpPr>
        <p:spPr>
          <a:xfrm>
            <a:off x="707760" y="2123640"/>
            <a:ext cx="10726200" cy="4245480"/>
          </a:xfrm>
          <a:prstGeom prst="rect">
            <a:avLst/>
          </a:prstGeom>
          <a:noFill/>
          <a:ln w="0">
            <a:noFill/>
          </a:ln>
        </p:spPr>
        <p:txBody>
          <a:bodyPr lIns="91440" tIns="45720" rIns="91440" bIns="45720" anchor="t">
            <a:normAutofit fontScale="75000"/>
          </a:bodyPr>
          <a:lstStyle/>
          <a:p>
            <a:pPr marL="457200" indent="-457200" defTabSz="914400">
              <a:lnSpc>
                <a:spcPct val="110000"/>
              </a:lnSpc>
              <a:spcBef>
                <a:spcPts val="1001"/>
              </a:spcBef>
              <a:buClr>
                <a:srgbClr val="1F1F1F"/>
              </a:buClr>
              <a:buFont typeface="Arial"/>
              <a:buAutoNum type="arabicPeriod"/>
            </a:pPr>
            <a:r>
              <a:rPr lang="en-US" sz="2000" b="0" strike="noStrike" spc="-1">
                <a:solidFill>
                  <a:srgbClr val="1F1F1F"/>
                </a:solidFill>
                <a:latin typeface="Bierstadt"/>
                <a:ea typeface="Bierstadt"/>
              </a:rPr>
              <a:t>Transaction preparation: At this stage, party A creates a transaction that includes information including the public address of the receiver, a source digital signature, and a transaction message. Now, this transaction is made available to all of the nodes in the blockchain.</a:t>
            </a:r>
            <a:endParaRPr lang="en-US" sz="2000" b="0" strike="noStrike" spc="-1">
              <a:solidFill>
                <a:srgbClr val="000000"/>
              </a:solidFill>
              <a:latin typeface="Arial"/>
            </a:endParaRPr>
          </a:p>
          <a:p>
            <a:pPr marL="457200" indent="-457200" defTabSz="914400">
              <a:lnSpc>
                <a:spcPct val="110000"/>
              </a:lnSpc>
              <a:spcBef>
                <a:spcPts val="1001"/>
              </a:spcBef>
              <a:buClr>
                <a:srgbClr val="1F1F1F"/>
              </a:buClr>
              <a:buFont typeface="Arial"/>
              <a:buAutoNum type="arabicPeriod"/>
            </a:pPr>
            <a:r>
              <a:rPr lang="en-US" sz="2000" b="0" strike="noStrike" spc="-1">
                <a:solidFill>
                  <a:srgbClr val="1F1F1F"/>
                </a:solidFill>
                <a:latin typeface="Bierstadt"/>
                <a:ea typeface="Bierstadt"/>
              </a:rPr>
              <a:t>Transaction verification: The blockchain nodes work in a trustless model, where each node (the machine running the blockchain client software) receives this transaction, and verifies the digital signature with party A's public key. After successful verification, this authenticated transaction is parked in the ledger queue and waits until all the nodes successfully verify the same transaction.</a:t>
            </a:r>
            <a:endParaRPr lang="en-US" sz="2000" b="0" strike="noStrike" spc="-1">
              <a:solidFill>
                <a:srgbClr val="000000"/>
              </a:solidFill>
              <a:latin typeface="Arial"/>
            </a:endParaRPr>
          </a:p>
          <a:p>
            <a:pPr marL="457200" indent="-457200" defTabSz="914400">
              <a:lnSpc>
                <a:spcPct val="110000"/>
              </a:lnSpc>
              <a:spcBef>
                <a:spcPts val="1001"/>
              </a:spcBef>
              <a:buClr>
                <a:srgbClr val="1F1F1F"/>
              </a:buClr>
              <a:buFont typeface="Arial"/>
              <a:buAutoNum type="arabicPeriod"/>
            </a:pPr>
            <a:r>
              <a:rPr lang="en-US" sz="2000" b="0" strike="noStrike" spc="-1">
                <a:solidFill>
                  <a:srgbClr val="1F1F1F"/>
                </a:solidFill>
                <a:latin typeface="Bierstadt"/>
                <a:ea typeface="Bierstadt"/>
              </a:rPr>
              <a:t>Block generation: The queued transactions are arranged together and a block is created by one of the nodes in the network. In the Bitcoin blockchain, Bitcoins are rewarded when a Bitcoin node, also known as a miner, creates a block by solving some mathematically complex problem.</a:t>
            </a:r>
            <a:endParaRPr lang="en-US" sz="2000" b="0" strike="noStrike" spc="-1">
              <a:solidFill>
                <a:srgbClr val="000000"/>
              </a:solidFill>
              <a:latin typeface="Arial"/>
            </a:endParaRPr>
          </a:p>
          <a:p>
            <a:pPr marL="457200" indent="-457200" defTabSz="914400">
              <a:lnSpc>
                <a:spcPct val="110000"/>
              </a:lnSpc>
              <a:spcBef>
                <a:spcPts val="1001"/>
              </a:spcBef>
              <a:buClr>
                <a:srgbClr val="1F1F1F"/>
              </a:buClr>
              <a:buFont typeface="Arial"/>
              <a:buAutoNum type="arabicPeriod"/>
            </a:pPr>
            <a:r>
              <a:rPr lang="en-US" sz="2000" b="0" strike="noStrike" spc="-1">
                <a:solidFill>
                  <a:srgbClr val="1F1F1F"/>
                </a:solidFill>
                <a:latin typeface="Bierstadt"/>
                <a:ea typeface="Bierstadt"/>
              </a:rPr>
              <a:t>Block validation: After a successful block generation, nodes in the network are processed for an iterative validation process where the majority of the nodes have to acquire consensus. </a:t>
            </a:r>
            <a:endParaRPr lang="en-US" sz="2000" b="0" strike="noStrike" spc="-1">
              <a:solidFill>
                <a:srgbClr val="000000"/>
              </a:solidFill>
              <a:latin typeface="Arial"/>
            </a:endParaRPr>
          </a:p>
          <a:p>
            <a:pPr marL="457200" indent="-457200" defTabSz="914400">
              <a:lnSpc>
                <a:spcPct val="90000"/>
              </a:lnSpc>
              <a:spcBef>
                <a:spcPts val="1001"/>
              </a:spcBef>
              <a:buClr>
                <a:srgbClr val="000000"/>
              </a:buClr>
              <a:buFont typeface="Arial"/>
              <a:buAutoNum type="arabicPeriod"/>
            </a:pPr>
            <a:r>
              <a:rPr lang="en-US" sz="2000" b="0" strike="noStrike" spc="-1">
                <a:solidFill>
                  <a:schemeClr val="dk1"/>
                </a:solidFill>
                <a:latin typeface="Bierstadt"/>
                <a:ea typeface="Bierstadt"/>
              </a:rPr>
              <a:t>Block chained: After a successful consensus mechanism, the blocks are verified and are added to the blockchain. </a:t>
            </a:r>
            <a:br>
              <a:rPr sz="2000"/>
            </a:br>
            <a:br>
              <a:rPr sz="2000"/>
            </a:br>
            <a:r>
              <a:rPr lang="en-US" sz="2000" b="0" strike="noStrike" spc="-1">
                <a:solidFill>
                  <a:srgbClr val="1F1F1F"/>
                </a:solidFill>
                <a:latin typeface="Bierstadt"/>
                <a:ea typeface="Bierstadt"/>
              </a:rPr>
              <a:t> </a:t>
            </a:r>
            <a:endParaRPr lang="en-US" sz="200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518040" y="978480"/>
            <a:ext cx="7880760" cy="1155600"/>
          </a:xfrm>
          <a:prstGeom prst="rect">
            <a:avLst/>
          </a:prstGeom>
          <a:noFill/>
          <a:ln w="0">
            <a:noFill/>
          </a:ln>
        </p:spPr>
        <p:txBody>
          <a:bodyPr lIns="91440" tIns="45720" rIns="91440" bIns="45720" anchor="t">
            <a:normAutofit fontScale="68333" lnSpcReduction="10000"/>
          </a:bodyPr>
          <a:lstStyle/>
          <a:p>
            <a:pPr indent="0" defTabSz="914400">
              <a:lnSpc>
                <a:spcPct val="100000"/>
              </a:lnSpc>
              <a:buNone/>
              <a:tabLst>
                <a:tab pos="0" algn="l"/>
              </a:tabLst>
            </a:pPr>
            <a:r>
              <a:rPr lang="en-US" sz="5400" b="0" strike="noStrike" spc="-1">
                <a:solidFill>
                  <a:schemeClr val="dk1"/>
                </a:solidFill>
                <a:latin typeface="Bierstadt"/>
                <a:ea typeface="Bierstadt"/>
              </a:rPr>
              <a:t>How blockchain works </a:t>
            </a:r>
            <a:br>
              <a:rPr sz="5400"/>
            </a:br>
            <a:endParaRPr lang="en-US" sz="5400" b="0" strike="noStrike" spc="-1">
              <a:solidFill>
                <a:srgbClr val="000000"/>
              </a:solidFill>
              <a:latin typeface="Arial"/>
            </a:endParaRPr>
          </a:p>
        </p:txBody>
      </p:sp>
      <p:pic>
        <p:nvPicPr>
          <p:cNvPr id="108" name="Content Placeholder 7" descr="A diagram of a blockchain&#10;&#10;Description automatically generated"/>
          <p:cNvPicPr/>
          <p:nvPr/>
        </p:nvPicPr>
        <p:blipFill>
          <a:blip r:embed="rId2"/>
          <a:stretch/>
        </p:blipFill>
        <p:spPr>
          <a:xfrm>
            <a:off x="2887200" y="1930320"/>
            <a:ext cx="6113880" cy="462096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518040" y="978480"/>
            <a:ext cx="5020560" cy="520704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Ledgers (Principal Recordings of Accounts)</a:t>
            </a:r>
            <a:endParaRPr lang="en-US" sz="5400" b="0" strike="noStrike" spc="-1">
              <a:solidFill>
                <a:srgbClr val="000000"/>
              </a:solidFill>
              <a:latin typeface="Arial"/>
            </a:endParaRPr>
          </a:p>
        </p:txBody>
      </p:sp>
      <p:pic>
        <p:nvPicPr>
          <p:cNvPr id="110" name="Content Placeholder 4"/>
          <p:cNvPicPr/>
          <p:nvPr/>
        </p:nvPicPr>
        <p:blipFill>
          <a:blip r:embed="rId2"/>
          <a:stretch/>
        </p:blipFill>
        <p:spPr>
          <a:xfrm>
            <a:off x="6062760" y="1168200"/>
            <a:ext cx="5290560" cy="2156760"/>
          </a:xfrm>
          <a:prstGeom prst="rect">
            <a:avLst/>
          </a:prstGeom>
          <a:ln w="0">
            <a:noFill/>
          </a:ln>
        </p:spPr>
      </p:pic>
      <p:sp>
        <p:nvSpPr>
          <p:cNvPr id="111" name="PlaceHolder 2"/>
          <p:cNvSpPr>
            <a:spLocks noGrp="1"/>
          </p:cNvSpPr>
          <p:nvPr>
            <p:ph/>
          </p:nvPr>
        </p:nvSpPr>
        <p:spPr>
          <a:xfrm>
            <a:off x="6063120" y="3621960"/>
            <a:ext cx="5290200" cy="2554560"/>
          </a:xfrm>
          <a:prstGeom prst="rect">
            <a:avLst/>
          </a:prstGeom>
          <a:noFill/>
          <a:ln w="0">
            <a:noFill/>
          </a:ln>
        </p:spPr>
        <p:txBody>
          <a:bodyPr lIns="91440" tIns="45720" rIns="91440" bIns="45720" anchor="t">
            <a:normAutofit fontScale="68333"/>
          </a:bodyPr>
          <a:lstStyle/>
          <a:p>
            <a:pPr indent="0" defTabSz="914400">
              <a:lnSpc>
                <a:spcPct val="110000"/>
              </a:lnSpc>
              <a:spcBef>
                <a:spcPts val="1001"/>
              </a:spcBef>
              <a:buNone/>
              <a:tabLst>
                <a:tab pos="0" algn="l"/>
              </a:tabLst>
            </a:pPr>
            <a:r>
              <a:rPr lang="en-US" sz="2000" b="0" strike="noStrike" spc="-1">
                <a:solidFill>
                  <a:schemeClr val="dk1"/>
                </a:solidFill>
                <a:latin typeface="Bierstadt"/>
              </a:rPr>
              <a:t>Principal Recordings of Accounts: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tabLst>
                <a:tab pos="0" algn="l"/>
              </a:tabLst>
            </a:pPr>
            <a:r>
              <a:rPr lang="en-US" sz="2000" b="0" strike="noStrike" spc="-1">
                <a:solidFill>
                  <a:schemeClr val="dk1"/>
                </a:solidFill>
                <a:latin typeface="Bierstadt"/>
              </a:rPr>
              <a:t>Economic Activity</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tabLst>
                <a:tab pos="0" algn="l"/>
              </a:tabLst>
            </a:pPr>
            <a:r>
              <a:rPr lang="en-US" sz="2000" b="0" strike="noStrike" spc="-1">
                <a:solidFill>
                  <a:schemeClr val="dk1"/>
                </a:solidFill>
                <a:latin typeface="Bierstadt"/>
              </a:rPr>
              <a:t> Financial Relationships </a:t>
            </a:r>
            <a:endParaRPr lang="en-US" sz="20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Types of Ledgers: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tabLst>
                <a:tab pos="0" algn="l"/>
              </a:tabLst>
            </a:pPr>
            <a:r>
              <a:rPr lang="en-US" sz="2000" b="0" strike="noStrike" spc="-1">
                <a:solidFill>
                  <a:schemeClr val="dk1"/>
                </a:solidFill>
                <a:latin typeface="Bierstadt"/>
              </a:rPr>
              <a:t>Transaction vs. Balance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tabLst>
                <a:tab pos="0" algn="l"/>
              </a:tabLst>
            </a:pPr>
            <a:r>
              <a:rPr lang="en-US" sz="2000" b="0" strike="noStrike" spc="-1">
                <a:solidFill>
                  <a:schemeClr val="dk1"/>
                </a:solidFill>
                <a:latin typeface="Bierstadt"/>
              </a:rPr>
              <a:t>General vs. Supporting or Sub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tabLst>
                <a:tab pos="0" algn="l"/>
              </a:tabLst>
            </a:pPr>
            <a:r>
              <a:rPr lang="en-US" sz="2000" b="0" strike="noStrike" spc="-1">
                <a:solidFill>
                  <a:schemeClr val="dk1"/>
                </a:solidFill>
                <a:latin typeface="Bierstadt"/>
              </a:rPr>
              <a:t>Single Entry vs. Double Entry</a:t>
            </a:r>
            <a:endParaRPr lang="en-US" sz="200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518040" y="978120"/>
            <a:ext cx="11164680" cy="107244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Characteristics of Good Ledgers</a:t>
            </a:r>
            <a:endParaRPr lang="en-US" sz="5400" b="0" strike="noStrike" spc="-1">
              <a:solidFill>
                <a:srgbClr val="000000"/>
              </a:solidFill>
              <a:latin typeface="Arial"/>
            </a:endParaRPr>
          </a:p>
        </p:txBody>
      </p:sp>
      <p:sp>
        <p:nvSpPr>
          <p:cNvPr id="113" name="PlaceHolder 2"/>
          <p:cNvSpPr>
            <a:spLocks noGrp="1"/>
          </p:cNvSpPr>
          <p:nvPr>
            <p:ph/>
          </p:nvPr>
        </p:nvSpPr>
        <p:spPr>
          <a:xfrm>
            <a:off x="518040" y="2051280"/>
            <a:ext cx="11801160" cy="4280040"/>
          </a:xfrm>
          <a:prstGeom prst="rect">
            <a:avLst/>
          </a:prstGeom>
          <a:noFill/>
          <a:ln w="0">
            <a:noFill/>
          </a:ln>
        </p:spPr>
        <p:txBody>
          <a:bodyPr lIns="91440" tIns="45720" rIns="91440" bIns="45720" anchor="t">
            <a:normAutofit/>
          </a:bodyPr>
          <a:lstStyle/>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Immutable, Consistency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Timestamped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Ownership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Accuracy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Description of Transaction</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Comprehensive</a:t>
            </a:r>
            <a:endParaRPr lang="en-US" sz="2000" b="0" strike="noStrike" spc="-1">
              <a:solidFill>
                <a:srgbClr val="000000"/>
              </a:solidFill>
              <a:latin typeface="Arial"/>
            </a:endParaRPr>
          </a:p>
          <a:p>
            <a:pPr indent="0" defTabSz="914400">
              <a:lnSpc>
                <a:spcPct val="110000"/>
              </a:lnSpc>
              <a:spcBef>
                <a:spcPts val="1001"/>
              </a:spcBef>
              <a:buNone/>
              <a:tabLst>
                <a:tab pos="0" algn="l"/>
              </a:tabLst>
            </a:pPr>
            <a:endParaRPr lang="en-US" sz="20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18040" y="978120"/>
            <a:ext cx="11164680" cy="107244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Blockchain is a ledger</a:t>
            </a:r>
            <a:endParaRPr lang="en-US" sz="5400" b="0" strike="noStrike" spc="-1">
              <a:solidFill>
                <a:srgbClr val="000000"/>
              </a:solidFill>
              <a:latin typeface="Arial"/>
            </a:endParaRPr>
          </a:p>
        </p:txBody>
      </p:sp>
      <p:sp>
        <p:nvSpPr>
          <p:cNvPr id="115" name="PlaceHolder 2"/>
          <p:cNvSpPr>
            <a:spLocks noGrp="1"/>
          </p:cNvSpPr>
          <p:nvPr>
            <p:ph/>
          </p:nvPr>
        </p:nvSpPr>
        <p:spPr>
          <a:xfrm>
            <a:off x="518040" y="2051280"/>
            <a:ext cx="11417760" cy="4506120"/>
          </a:xfrm>
          <a:prstGeom prst="rect">
            <a:avLst/>
          </a:prstGeom>
          <a:noFill/>
          <a:ln w="0">
            <a:noFill/>
          </a:ln>
        </p:spPr>
        <p:txBody>
          <a:bodyPr lIns="91440" tIns="45720" rIns="91440" bIns="45720" anchor="t">
            <a:normAutofit fontScale="93333" lnSpcReduction="10000"/>
          </a:bodyPr>
          <a:lstStyle/>
          <a:p>
            <a:pPr marL="343080" indent="-343080" defTabSz="914400">
              <a:lnSpc>
                <a:spcPct val="110000"/>
              </a:lnSpc>
              <a:spcBef>
                <a:spcPts val="1001"/>
              </a:spcBef>
              <a:buClr>
                <a:srgbClr val="282829"/>
              </a:buClr>
              <a:buFont typeface="Arial"/>
              <a:buChar char="•"/>
            </a:pPr>
            <a:r>
              <a:rPr lang="en-US" sz="2000" b="0" strike="noStrike" spc="-1">
                <a:solidFill>
                  <a:srgbClr val="282829"/>
                </a:solidFill>
                <a:latin typeface="-apple-system"/>
              </a:rPr>
              <a:t>Imagine a virtual ledger. Where Each "line" is a bitcoin transaction: sending wallet ID, amount sent, receiving wallet ID, etc. and Each "page" of the ledger is a block.</a:t>
            </a:r>
            <a:endParaRPr lang="en-US" sz="2000" b="0" strike="noStrike" spc="-1">
              <a:solidFill>
                <a:srgbClr val="000000"/>
              </a:solidFill>
              <a:latin typeface="Arial"/>
            </a:endParaRPr>
          </a:p>
          <a:p>
            <a:pPr marL="343080" indent="-343080" defTabSz="914400">
              <a:lnSpc>
                <a:spcPct val="110000"/>
              </a:lnSpc>
              <a:spcBef>
                <a:spcPts val="1001"/>
              </a:spcBef>
              <a:buClr>
                <a:srgbClr val="282829"/>
              </a:buClr>
              <a:buFont typeface="Arial"/>
              <a:buChar char="•"/>
            </a:pPr>
            <a:r>
              <a:rPr lang="en-US" sz="2000" b="0" strike="noStrike" spc="-1">
                <a:solidFill>
                  <a:srgbClr val="282829"/>
                </a:solidFill>
                <a:latin typeface="-apple-system"/>
              </a:rPr>
              <a:t>The ID of each block (equivalent, if you like, to the page number) is generated to include the ID of the previous block, so the blocks can be considered to be 'chained' together.</a:t>
            </a:r>
            <a:endParaRPr lang="en-US" sz="2000" b="0" strike="noStrike" spc="-1">
              <a:solidFill>
                <a:srgbClr val="000000"/>
              </a:solidFill>
              <a:latin typeface="Arial"/>
            </a:endParaRPr>
          </a:p>
          <a:p>
            <a:pPr marL="343080" indent="-343080" defTabSz="914400">
              <a:lnSpc>
                <a:spcPct val="110000"/>
              </a:lnSpc>
              <a:spcBef>
                <a:spcPts val="1001"/>
              </a:spcBef>
              <a:buClr>
                <a:srgbClr val="282829"/>
              </a:buClr>
              <a:buFont typeface="Arial"/>
              <a:buChar char="•"/>
            </a:pPr>
            <a:r>
              <a:rPr lang="en-US" sz="2000" b="0" strike="noStrike" spc="-1">
                <a:solidFill>
                  <a:srgbClr val="282829"/>
                </a:solidFill>
                <a:latin typeface="-apple-system"/>
              </a:rPr>
              <a:t>The ledger (blockchain) contains a record of every single bitcoin transaction that has ever taken place. If you have the patience -- and software -- you can trace every transaction for a specific wallet.</a:t>
            </a:r>
            <a:endParaRPr lang="en-US" sz="2000" b="0" strike="noStrike" spc="-1">
              <a:solidFill>
                <a:srgbClr val="000000"/>
              </a:solidFill>
              <a:latin typeface="Arial"/>
            </a:endParaRPr>
          </a:p>
          <a:p>
            <a:pPr marL="343080" indent="-343080" defTabSz="914400">
              <a:lnSpc>
                <a:spcPct val="110000"/>
              </a:lnSpc>
              <a:spcBef>
                <a:spcPts val="1001"/>
              </a:spcBef>
              <a:buClr>
                <a:srgbClr val="282829"/>
              </a:buClr>
              <a:buFont typeface="Arial"/>
              <a:buChar char="•"/>
            </a:pPr>
            <a:r>
              <a:rPr lang="en-US" sz="2000" b="0" strike="noStrike" spc="-1">
                <a:solidFill>
                  <a:srgbClr val="282829"/>
                </a:solidFill>
                <a:latin typeface="-apple-system"/>
              </a:rPr>
              <a:t>Miners are people or organizations with powerful specialized computers who compete with each other to create the newest block by assembling new, unverified transactions (around 450 of them at the moment), verifying them as described above, generating hash values for each transaction, then generating a series of hash values of each pair of transaction hashes in a pyramid manner until they end up with just one hash. This is called the Merkle root. It is the hash of the hashes of the hashes of the hashes of ........ of the hashes of the transactions. Change one lousy bit in just one transaction and that alters that transaction's hash, which alters the hash of two hashes, and so on up the pyramid, so that the Merkle root also changes.</a:t>
            </a:r>
            <a:endParaRPr lang="en-US" sz="20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518040" y="978120"/>
            <a:ext cx="11164680" cy="107244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Cont. Blockchain is a ledger</a:t>
            </a:r>
            <a:endParaRPr lang="en-US" sz="5400" b="0" strike="noStrike" spc="-1">
              <a:solidFill>
                <a:srgbClr val="000000"/>
              </a:solidFill>
              <a:latin typeface="Arial"/>
            </a:endParaRPr>
          </a:p>
        </p:txBody>
      </p:sp>
      <p:sp>
        <p:nvSpPr>
          <p:cNvPr id="117" name="PlaceHolder 2"/>
          <p:cNvSpPr>
            <a:spLocks noGrp="1"/>
          </p:cNvSpPr>
          <p:nvPr>
            <p:ph/>
          </p:nvPr>
        </p:nvSpPr>
        <p:spPr>
          <a:xfrm>
            <a:off x="518040" y="2051280"/>
            <a:ext cx="11417760" cy="4506120"/>
          </a:xfrm>
          <a:prstGeom prst="rect">
            <a:avLst/>
          </a:prstGeom>
          <a:noFill/>
          <a:ln w="0">
            <a:noFill/>
          </a:ln>
        </p:spPr>
        <p:txBody>
          <a:bodyPr lIns="91440" tIns="45720" rIns="91440" bIns="45720" anchor="t">
            <a:normAutofit/>
          </a:bodyPr>
          <a:lstStyle/>
          <a:p>
            <a:pPr marL="343080" indent="-343080" defTabSz="914400">
              <a:lnSpc>
                <a:spcPct val="110000"/>
              </a:lnSpc>
              <a:spcBef>
                <a:spcPts val="1001"/>
              </a:spcBef>
              <a:buClr>
                <a:srgbClr val="282829"/>
              </a:buClr>
              <a:buFont typeface="Arial"/>
              <a:buChar char="•"/>
            </a:pPr>
            <a:r>
              <a:rPr lang="en-US" sz="2000" b="0" strike="noStrike" spc="-1">
                <a:solidFill>
                  <a:srgbClr val="282829"/>
                </a:solidFill>
                <a:latin typeface="-apple-system"/>
              </a:rPr>
              <a:t>The miner then concatenates the Merkle root with the ID of the last block and with a random number (the 'nonce') and generates a hash from that. But the hash has to meet certain conditions such as starting with twenty zeros. It almost certainly doesn't, since the chances of that happening are 2 to the power 20 which is a million to one against, so the miner increments the nonce by one and generates a new hash. Once again it probably doesn't meet the condition, so he increments the nonce again and generates a new hash again. This is sort of like buying lottery tickets, with roughly the same chance of winning. He keeps doing this -- often several million times -- until his hash meets the specified condition. When this happens he does the network version of shouting "Bingo!", at which point all the other miners who have been frantically doing the same thing say "rats!", stop what they are doing, pout, check his math, and if it checks out OK they accept his version as the official latest page of the ledger. The hash that met the specified conditions is the ID of the new block.</a:t>
            </a:r>
            <a:endParaRPr lang="en-US" sz="200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518040" y="978120"/>
            <a:ext cx="11164680" cy="107244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Money and Blockchain</a:t>
            </a:r>
            <a:endParaRPr lang="en-US" sz="5400" b="0" strike="noStrike" spc="-1">
              <a:solidFill>
                <a:srgbClr val="000000"/>
              </a:solidFill>
              <a:latin typeface="Arial"/>
            </a:endParaRPr>
          </a:p>
        </p:txBody>
      </p:sp>
      <p:sp>
        <p:nvSpPr>
          <p:cNvPr id="119" name="PlaceHolder 2"/>
          <p:cNvSpPr>
            <a:spLocks noGrp="1"/>
          </p:cNvSpPr>
          <p:nvPr>
            <p:ph/>
          </p:nvPr>
        </p:nvSpPr>
        <p:spPr>
          <a:xfrm>
            <a:off x="518040" y="2143440"/>
            <a:ext cx="11408040" cy="4054680"/>
          </a:xfrm>
          <a:prstGeom prst="rect">
            <a:avLst/>
          </a:prstGeom>
          <a:noFill/>
          <a:ln w="0">
            <a:noFill/>
          </a:ln>
        </p:spPr>
        <p:txBody>
          <a:bodyPr lIns="91440" tIns="45720" rIns="91440" bIns="45720" anchor="t">
            <a:normAutofit fontScale="92222"/>
          </a:bodyPr>
          <a:lstStyle/>
          <a:p>
            <a:pPr indent="0" defTabSz="914400">
              <a:lnSpc>
                <a:spcPct val="110000"/>
              </a:lnSpc>
              <a:spcBef>
                <a:spcPts val="1001"/>
              </a:spcBef>
              <a:buNone/>
              <a:tabLst>
                <a:tab pos="0" algn="l"/>
              </a:tabLst>
            </a:pPr>
            <a:r>
              <a:rPr lang="en-US" sz="2000" b="0" strike="noStrike" spc="-1">
                <a:solidFill>
                  <a:schemeClr val="dk1"/>
                </a:solidFill>
                <a:latin typeface="Bierstadt"/>
              </a:rPr>
              <a:t>Payment Systems  : A Method to Amend &amp; Record Changes in Ledgers for Money </a:t>
            </a:r>
            <a:endParaRPr lang="en-US" sz="20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Design of Money :</a:t>
            </a:r>
            <a:endParaRPr lang="en-US" sz="20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Token vs. Account Based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Physical vs. Digital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Private Sector vs. Central Bank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Widely Accessible vs. Wholesale</a:t>
            </a:r>
            <a:endParaRPr lang="en-US" sz="18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Why did Early Digital Currencies like DigiCash Fail?</a:t>
            </a:r>
            <a:endParaRPr lang="en-US" sz="20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Merchant adoption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Centralization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Double spending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Consensus</a:t>
            </a:r>
            <a:endParaRPr lang="en-US" sz="1800" b="0" strike="noStrike" spc="-1">
              <a:solidFill>
                <a:srgbClr val="000000"/>
              </a:solidFill>
              <a:latin typeface="Arial"/>
            </a:endParaRPr>
          </a:p>
        </p:txBody>
      </p:sp>
      <p:pic>
        <p:nvPicPr>
          <p:cNvPr id="120" name="Picture 10"/>
          <p:cNvPicPr/>
          <p:nvPr/>
        </p:nvPicPr>
        <p:blipFill>
          <a:blip r:embed="rId2"/>
          <a:stretch/>
        </p:blipFill>
        <p:spPr>
          <a:xfrm>
            <a:off x="6095880" y="2776320"/>
            <a:ext cx="5898600" cy="336600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518040" y="978120"/>
            <a:ext cx="11164680" cy="107244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Bitcoin – Technical Features</a:t>
            </a:r>
            <a:endParaRPr lang="en-US" sz="5400" b="0" strike="noStrike" spc="-1">
              <a:solidFill>
                <a:srgbClr val="000000"/>
              </a:solidFill>
              <a:latin typeface="Arial"/>
            </a:endParaRPr>
          </a:p>
        </p:txBody>
      </p:sp>
      <p:sp>
        <p:nvSpPr>
          <p:cNvPr id="122" name="PlaceHolder 2"/>
          <p:cNvSpPr>
            <a:spLocks noGrp="1"/>
          </p:cNvSpPr>
          <p:nvPr>
            <p:ph/>
          </p:nvPr>
        </p:nvSpPr>
        <p:spPr>
          <a:xfrm>
            <a:off x="518040" y="2241720"/>
            <a:ext cx="11073600" cy="3956400"/>
          </a:xfrm>
          <a:prstGeom prst="rect">
            <a:avLst/>
          </a:prstGeom>
          <a:noFill/>
          <a:ln w="0">
            <a:noFill/>
          </a:ln>
        </p:spPr>
        <p:txBody>
          <a:bodyPr lIns="91440" tIns="45720" rIns="91440" bIns="45720" anchor="t">
            <a:normAutofit fontScale="81111"/>
          </a:bodyPr>
          <a:lstStyle/>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Cryptographic Hash Functions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Timestamped Append-only Logs (Blocks)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Block Headers</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Asymmetric Cryptography &amp; Digital Signatures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Addresses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Consensus through Proof of Work (POW) or Proof of Stack (POS)</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Network of Nodes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Native Currency  (Crypto currency of the Network)</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Transaction Inputs &amp; Outputs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Scripting language</a:t>
            </a:r>
            <a:endParaRPr lang="en-US" sz="20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518040" y="978120"/>
            <a:ext cx="11164680" cy="107244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Cryptographic Hash Functions</a:t>
            </a:r>
            <a:endParaRPr lang="en-US" sz="5400" b="0" strike="noStrike" spc="-1">
              <a:solidFill>
                <a:srgbClr val="000000"/>
              </a:solidFill>
              <a:latin typeface="Arial"/>
            </a:endParaRPr>
          </a:p>
        </p:txBody>
      </p:sp>
      <p:sp>
        <p:nvSpPr>
          <p:cNvPr id="124" name="PlaceHolder 2"/>
          <p:cNvSpPr>
            <a:spLocks noGrp="1"/>
          </p:cNvSpPr>
          <p:nvPr>
            <p:ph/>
          </p:nvPr>
        </p:nvSpPr>
        <p:spPr>
          <a:xfrm>
            <a:off x="518040" y="2241720"/>
            <a:ext cx="11073600" cy="3956400"/>
          </a:xfrm>
          <a:prstGeom prst="rect">
            <a:avLst/>
          </a:prstGeom>
          <a:noFill/>
          <a:ln w="0">
            <a:noFill/>
          </a:ln>
        </p:spPr>
        <p:txBody>
          <a:bodyPr lIns="91440" tIns="45720" rIns="91440" bIns="45720" anchor="t">
            <a:normAutofit/>
          </a:bodyPr>
          <a:lstStyle/>
          <a:p>
            <a:pPr indent="0" defTabSz="914400">
              <a:lnSpc>
                <a:spcPct val="110000"/>
              </a:lnSpc>
              <a:spcBef>
                <a:spcPts val="1001"/>
              </a:spcBef>
              <a:buNone/>
              <a:tabLst>
                <a:tab pos="0" algn="l"/>
              </a:tabLst>
            </a:pPr>
            <a:r>
              <a:rPr lang="en-US" sz="1800" b="0" strike="noStrike" spc="-1">
                <a:solidFill>
                  <a:schemeClr val="dk1"/>
                </a:solidFill>
                <a:latin typeface="Bierstadt"/>
              </a:rPr>
              <a:t>A Digital Fingerprints for Data and One-Way Data Compression</a:t>
            </a:r>
            <a:endParaRPr lang="en-US" sz="18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 General Properties </a:t>
            </a:r>
            <a:endParaRPr lang="en-US" sz="20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Maps Input x of any size to an Output of fixed size – called a ‘Hash’ </a:t>
            </a:r>
            <a:endParaRPr lang="en-US" sz="16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Deterministic: Always the same Hash for the same x </a:t>
            </a:r>
            <a:endParaRPr lang="en-US" sz="16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Efficiently computed</a:t>
            </a:r>
            <a:endParaRPr lang="en-US" sz="16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 Cryptographic Properties </a:t>
            </a:r>
            <a:endParaRPr lang="en-US" sz="20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Preimage resistant (One way): infeasible to determine x from Hash(x)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Collision resistant: infeasible to find and x and y where Hash(x) = Hash(y)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Avalanche effect: Change x slightly and Hash(x) changes significantly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Puzzle friendliness: knowing Hash(x) and part of x it is still very hard to find rest of x</a:t>
            </a:r>
            <a:endParaRPr lang="en-US" sz="1800" b="0" strike="noStrike" spc="-1">
              <a:solidFill>
                <a:srgbClr val="000000"/>
              </a:solidFill>
              <a:latin typeface="Arial"/>
            </a:endParaRPr>
          </a:p>
        </p:txBody>
      </p:sp>
      <p:pic>
        <p:nvPicPr>
          <p:cNvPr id="125" name="Picture 4"/>
          <p:cNvPicPr/>
          <p:nvPr/>
        </p:nvPicPr>
        <p:blipFill>
          <a:blip r:embed="rId2"/>
          <a:stretch/>
        </p:blipFill>
        <p:spPr>
          <a:xfrm>
            <a:off x="7195320" y="2051280"/>
            <a:ext cx="4563000" cy="211572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useBgFill="1">
        <p:nvSpPr>
          <p:cNvPr id="81" name="Rectangle 18">
            <a:extLst>
              <a:ext uri="{C183D7F6-B498-43B3-948B-1728B52AA6E4}">
                <adec:decorative xmlns:adec="http://schemas.microsoft.com/office/drawing/2017/decorative" val="1"/>
              </a:ext>
            </a:extLst>
          </p:cNvPr>
          <p:cNvSpPr/>
          <p:nvPr/>
        </p:nvSpPr>
        <p:spPr>
          <a:xfrm>
            <a:off x="0" y="0"/>
            <a:ext cx="1218816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82" name="Rectangle 20">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83" name="PlaceHolder 1"/>
          <p:cNvSpPr>
            <a:spLocks noGrp="1"/>
          </p:cNvSpPr>
          <p:nvPr>
            <p:ph type="title"/>
          </p:nvPr>
        </p:nvSpPr>
        <p:spPr>
          <a:xfrm>
            <a:off x="518040" y="976320"/>
            <a:ext cx="6143400" cy="193356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chemeClr val="dk1"/>
                </a:solidFill>
                <a:latin typeface="Bierstadt"/>
              </a:rPr>
              <a:t>Introduction</a:t>
            </a:r>
            <a:endParaRPr lang="en-US" sz="5400" b="0" strike="noStrike" spc="-1">
              <a:solidFill>
                <a:srgbClr val="000000"/>
              </a:solidFill>
              <a:latin typeface="Arial"/>
            </a:endParaRPr>
          </a:p>
        </p:txBody>
      </p:sp>
      <p:sp>
        <p:nvSpPr>
          <p:cNvPr id="84" name="Rectangle 22">
            <a:extLst>
              <a:ext uri="{C183D7F6-B498-43B3-948B-1728B52AA6E4}">
                <adec:decorative xmlns:adec="http://schemas.microsoft.com/office/drawing/2017/decorative" val="1"/>
              </a:ext>
            </a:extLst>
          </p:cNvPr>
          <p:cNvSpPr/>
          <p:nvPr/>
        </p:nvSpPr>
        <p:spPr>
          <a:xfrm>
            <a:off x="518040" y="507960"/>
            <a:ext cx="61257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85" name="Rectangle 24">
            <a:extLst>
              <a:ext uri="{C183D7F6-B498-43B3-948B-1728B52AA6E4}">
                <adec:decorative xmlns:adec="http://schemas.microsoft.com/office/drawing/2017/decorative" val="1"/>
              </a:ext>
            </a:extLst>
          </p:cNvPr>
          <p:cNvSpPr/>
          <p:nvPr/>
        </p:nvSpPr>
        <p:spPr>
          <a:xfrm>
            <a:off x="7728480" y="610920"/>
            <a:ext cx="39384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1440" rIns="90000" bIns="1440" anchor="ctr">
            <a:noAutofit/>
          </a:bodyPr>
          <a:lstStyle/>
          <a:p>
            <a:pPr algn="ctr" defTabSz="914400">
              <a:lnSpc>
                <a:spcPct val="100000"/>
              </a:lnSpc>
            </a:pPr>
            <a:endParaRPr lang="en-US" sz="1800" b="0" strike="noStrike" spc="-1">
              <a:solidFill>
                <a:schemeClr val="lt1"/>
              </a:solidFill>
              <a:latin typeface="Bierstadt"/>
            </a:endParaRPr>
          </a:p>
        </p:txBody>
      </p:sp>
      <p:pic>
        <p:nvPicPr>
          <p:cNvPr id="86" name="Picture 4"/>
          <p:cNvPicPr/>
          <p:nvPr/>
        </p:nvPicPr>
        <p:blipFill>
          <a:blip r:embed="rId2"/>
          <a:srcRect b="2164"/>
          <a:stretch/>
        </p:blipFill>
        <p:spPr>
          <a:xfrm>
            <a:off x="518040" y="3102480"/>
            <a:ext cx="6143400" cy="3125160"/>
          </a:xfrm>
          <a:prstGeom prst="rect">
            <a:avLst/>
          </a:prstGeom>
          <a:ln w="0">
            <a:noFill/>
          </a:ln>
        </p:spPr>
      </p:pic>
      <p:sp>
        <p:nvSpPr>
          <p:cNvPr id="87" name="PlaceHolder 2"/>
          <p:cNvSpPr>
            <a:spLocks noGrp="1"/>
          </p:cNvSpPr>
          <p:nvPr>
            <p:ph/>
          </p:nvPr>
        </p:nvSpPr>
        <p:spPr>
          <a:xfrm>
            <a:off x="7746480" y="976320"/>
            <a:ext cx="3926880" cy="5212080"/>
          </a:xfrm>
          <a:prstGeom prst="rect">
            <a:avLst/>
          </a:prstGeom>
          <a:noFill/>
          <a:ln w="0">
            <a:noFill/>
          </a:ln>
        </p:spPr>
        <p:txBody>
          <a:bodyPr lIns="91440" tIns="45720" rIns="91440" bIns="45720" anchor="t">
            <a:normAutofit fontScale="98333" lnSpcReduction="10000"/>
          </a:bodyPr>
          <a:lstStyle/>
          <a:p>
            <a:pPr marL="171360" indent="-171360" defTabSz="914400">
              <a:lnSpc>
                <a:spcPct val="100000"/>
              </a:lnSpc>
              <a:spcBef>
                <a:spcPts val="1001"/>
              </a:spcBef>
              <a:buClr>
                <a:srgbClr val="000000"/>
              </a:buClr>
              <a:buFont typeface="Arial"/>
              <a:buChar char="•"/>
            </a:pPr>
            <a:r>
              <a:rPr lang="en-US" sz="1600" b="0" strike="noStrike" spc="-1">
                <a:solidFill>
                  <a:schemeClr val="dk1"/>
                </a:solidFill>
                <a:latin typeface="Google Sans"/>
              </a:rPr>
              <a:t>Imagine a world where trust is built into the system, where transactions are transparent and secure, and intermediaries are no longer needed. This is the promise of blockchain technology, a revolutionary innovation fundamentally changing our digital landscape.</a:t>
            </a:r>
            <a:endParaRPr lang="en-US" sz="1600" b="0" strike="noStrike" spc="-1">
              <a:solidFill>
                <a:srgbClr val="000000"/>
              </a:solidFill>
              <a:latin typeface="Arial"/>
            </a:endParaRPr>
          </a:p>
          <a:p>
            <a:pPr marL="171360" indent="-171360" defTabSz="914400">
              <a:lnSpc>
                <a:spcPct val="100000"/>
              </a:lnSpc>
              <a:spcBef>
                <a:spcPts val="1001"/>
              </a:spcBef>
              <a:buClr>
                <a:srgbClr val="000000"/>
              </a:buClr>
              <a:buFont typeface="Arial"/>
              <a:buChar char="•"/>
            </a:pPr>
            <a:r>
              <a:rPr lang="en-US" sz="1600" b="0" strike="noStrike" spc="-1">
                <a:solidFill>
                  <a:schemeClr val="dk1"/>
                </a:solidFill>
                <a:latin typeface="Calibri"/>
              </a:rPr>
              <a:t>Blockchain technology works by using a distributed network of computers to verify and record transactions. Each transaction is added to a block, which is then linked to the previous block using cryptography. This creates a chain of blocks, each of which is tamper-proof.</a:t>
            </a:r>
            <a:endParaRPr lang="en-US" sz="1600" b="0" strike="noStrike" spc="-1">
              <a:solidFill>
                <a:srgbClr val="000000"/>
              </a:solidFill>
              <a:latin typeface="Arial"/>
            </a:endParaRPr>
          </a:p>
          <a:p>
            <a:pPr marL="171360" indent="-171360" defTabSz="914400">
              <a:lnSpc>
                <a:spcPct val="100000"/>
              </a:lnSpc>
              <a:spcBef>
                <a:spcPts val="1001"/>
              </a:spcBef>
              <a:buClr>
                <a:srgbClr val="000000"/>
              </a:buClr>
              <a:buFont typeface="Arial"/>
              <a:buChar char="•"/>
            </a:pPr>
            <a:r>
              <a:rPr lang="en-US" sz="1600" b="0" strike="noStrike" spc="-1">
                <a:solidFill>
                  <a:schemeClr val="dk1"/>
                </a:solidFill>
                <a:latin typeface="Calibri"/>
              </a:rPr>
              <a:t>To add a new block to the blockchain, a miner must solve a complex mathematical problem. The first miner to solve the problem gets to add the block to the blockchain and is rewarded with cryptocurrency.</a:t>
            </a:r>
            <a:r>
              <a:rPr lang="en-US" sz="1600" b="0" strike="noStrike" spc="-1">
                <a:solidFill>
                  <a:schemeClr val="dk1"/>
                </a:solidFill>
                <a:latin typeface="Bierstadt"/>
              </a:rPr>
              <a:t> </a:t>
            </a:r>
            <a:br>
              <a:rPr sz="1600"/>
            </a:br>
            <a:r>
              <a:rPr lang="en-US" sz="1600" b="0" strike="noStrike" spc="-1">
                <a:solidFill>
                  <a:schemeClr val="dk1"/>
                </a:solidFill>
                <a:latin typeface="Google Sans"/>
              </a:rPr>
              <a:t> </a:t>
            </a:r>
            <a:endParaRPr lang="en-US" sz="16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518040" y="978120"/>
            <a:ext cx="11164680" cy="1072440"/>
          </a:xfrm>
          <a:prstGeom prst="rect">
            <a:avLst/>
          </a:prstGeom>
          <a:noFill/>
          <a:ln w="0">
            <a:noFill/>
          </a:ln>
        </p:spPr>
        <p:txBody>
          <a:bodyPr lIns="91440" tIns="45720" rIns="91440" bIns="45720" anchor="t">
            <a:normAutofit fontScale="79444"/>
          </a:bodyPr>
          <a:lstStyle/>
          <a:p>
            <a:pPr indent="0" defTabSz="914400">
              <a:lnSpc>
                <a:spcPct val="100000"/>
              </a:lnSpc>
              <a:buNone/>
              <a:tabLst>
                <a:tab pos="0" algn="l"/>
              </a:tabLst>
            </a:pPr>
            <a:r>
              <a:rPr lang="en-US" sz="5400" b="1" strike="noStrike" spc="-1">
                <a:solidFill>
                  <a:schemeClr val="dk1"/>
                </a:solidFill>
                <a:latin typeface="Bierstadt"/>
              </a:rPr>
              <a:t>Cont. Cryptographic Hash Functions</a:t>
            </a:r>
            <a:endParaRPr lang="en-US" sz="5400" b="0" strike="noStrike" spc="-1">
              <a:solidFill>
                <a:srgbClr val="000000"/>
              </a:solidFill>
              <a:latin typeface="Arial"/>
            </a:endParaRPr>
          </a:p>
        </p:txBody>
      </p:sp>
      <p:sp>
        <p:nvSpPr>
          <p:cNvPr id="127" name="PlaceHolder 2"/>
          <p:cNvSpPr>
            <a:spLocks noGrp="1"/>
          </p:cNvSpPr>
          <p:nvPr>
            <p:ph/>
          </p:nvPr>
        </p:nvSpPr>
        <p:spPr>
          <a:xfrm>
            <a:off x="518040" y="2241720"/>
            <a:ext cx="11073600" cy="3956400"/>
          </a:xfrm>
          <a:prstGeom prst="rect">
            <a:avLst/>
          </a:prstGeom>
          <a:noFill/>
          <a:ln w="0">
            <a:noFill/>
          </a:ln>
        </p:spPr>
        <p:txBody>
          <a:bodyPr lIns="91440" tIns="45720" rIns="91440" bIns="45720" anchor="t">
            <a:normAutofit/>
          </a:bodyPr>
          <a:lstStyle/>
          <a:p>
            <a:pPr indent="0" defTabSz="914400">
              <a:lnSpc>
                <a:spcPct val="110000"/>
              </a:lnSpc>
              <a:spcBef>
                <a:spcPts val="1001"/>
              </a:spcBef>
              <a:buNone/>
              <a:tabLst>
                <a:tab pos="0" algn="l"/>
              </a:tabLst>
            </a:pPr>
            <a:r>
              <a:rPr lang="en-US" sz="2000" b="0" strike="noStrike" spc="-1">
                <a:solidFill>
                  <a:schemeClr val="dk1"/>
                </a:solidFill>
                <a:latin typeface="Bierstadt"/>
              </a:rPr>
              <a:t>Uses as </a:t>
            </a:r>
            <a:endParaRPr lang="en-US" sz="20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Names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References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Pointers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Commitments</a:t>
            </a:r>
            <a:endParaRPr lang="en-US" sz="18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 Bitcoin Hash Functions </a:t>
            </a:r>
            <a:endParaRPr lang="en-US" sz="20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Headers– SHA 256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Bitcoin Addresses – SHA 256 and RIPEMD160</a:t>
            </a:r>
            <a:endParaRPr lang="en-US" sz="180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518040" y="978120"/>
            <a:ext cx="11164680" cy="107244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4000" b="1" strike="noStrike" spc="-1">
                <a:solidFill>
                  <a:schemeClr val="dk1"/>
                </a:solidFill>
                <a:latin typeface="Bierstadt"/>
              </a:rPr>
              <a:t>Asymmetric Cryptography &amp; Digital Signatures </a:t>
            </a:r>
            <a:endParaRPr lang="en-US" sz="4000" b="0" strike="noStrike" spc="-1">
              <a:solidFill>
                <a:srgbClr val="000000"/>
              </a:solidFill>
              <a:latin typeface="Arial"/>
            </a:endParaRPr>
          </a:p>
        </p:txBody>
      </p:sp>
      <p:sp>
        <p:nvSpPr>
          <p:cNvPr id="129" name="PlaceHolder 2"/>
          <p:cNvSpPr>
            <a:spLocks noGrp="1"/>
          </p:cNvSpPr>
          <p:nvPr>
            <p:ph/>
          </p:nvPr>
        </p:nvSpPr>
        <p:spPr>
          <a:xfrm>
            <a:off x="518040" y="2123640"/>
            <a:ext cx="11164680" cy="4074480"/>
          </a:xfrm>
          <a:prstGeom prst="rect">
            <a:avLst/>
          </a:prstGeom>
          <a:noFill/>
          <a:ln w="0">
            <a:noFill/>
          </a:ln>
        </p:spPr>
        <p:txBody>
          <a:bodyPr lIns="91440" tIns="45720" rIns="91440" bIns="45720" anchor="t">
            <a:normAutofit/>
          </a:bodyPr>
          <a:lstStyle/>
          <a:p>
            <a:pPr indent="0" defTabSz="914400">
              <a:lnSpc>
                <a:spcPct val="110000"/>
              </a:lnSpc>
              <a:spcBef>
                <a:spcPts val="1001"/>
              </a:spcBef>
              <a:buNone/>
              <a:tabLst>
                <a:tab pos="0" algn="l"/>
              </a:tabLst>
            </a:pPr>
            <a:r>
              <a:rPr lang="en-US" sz="2000" b="0" strike="noStrike" spc="-1">
                <a:solidFill>
                  <a:schemeClr val="dk1"/>
                </a:solidFill>
                <a:latin typeface="Bierstadt"/>
              </a:rPr>
              <a:t>Digital Signature Algorithms </a:t>
            </a:r>
            <a:endParaRPr lang="en-US" sz="20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700" b="0" strike="noStrike" spc="-1">
                <a:solidFill>
                  <a:schemeClr val="dk1"/>
                </a:solidFill>
                <a:latin typeface="Bierstadt"/>
              </a:rPr>
              <a:t> Generate Key Pair - Public Key (PK) &amp; Private Key (PR) - from random number </a:t>
            </a:r>
            <a:endParaRPr lang="en-US" sz="17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700" b="0" strike="noStrike" spc="-1">
                <a:solidFill>
                  <a:schemeClr val="dk1"/>
                </a:solidFill>
                <a:latin typeface="Bierstadt"/>
              </a:rPr>
              <a:t> Signature – Creates Digital Signature (Sig) from message (m) and Private Key (PR) </a:t>
            </a:r>
            <a:endParaRPr lang="en-US" sz="17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700" b="0" strike="noStrike" spc="-1">
                <a:solidFill>
                  <a:schemeClr val="dk1"/>
                </a:solidFill>
                <a:latin typeface="Bierstadt"/>
              </a:rPr>
              <a:t>Verification – Verifies if a signature (Sig) is valid for a message (m) and a Public Key (PK)</a:t>
            </a:r>
            <a:endParaRPr lang="en-US" sz="17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Properties </a:t>
            </a:r>
            <a:endParaRPr lang="en-US" sz="20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Infeasible to find Private Key (PR) from Public Key (PK)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All valid signatures verify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tabLst>
                <a:tab pos="0" algn="l"/>
              </a:tabLst>
            </a:pPr>
            <a:r>
              <a:rPr lang="en-US" sz="1800" b="0" strike="noStrike" spc="-1">
                <a:solidFill>
                  <a:schemeClr val="dk1"/>
                </a:solidFill>
                <a:latin typeface="Bierstadt"/>
              </a:rPr>
              <a:t> Signatures infeasible to forge</a:t>
            </a:r>
            <a:endParaRPr lang="en-US" sz="18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Bitcoin Digital Signature Function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tabLst>
                <a:tab pos="0" algn="l"/>
              </a:tabLst>
            </a:pPr>
            <a:r>
              <a:rPr lang="en-US" sz="2000" b="0" strike="noStrike" spc="-1">
                <a:solidFill>
                  <a:schemeClr val="dk1"/>
                </a:solidFill>
                <a:latin typeface="Bierstadt"/>
              </a:rPr>
              <a:t> Elliptic Curve Digital Signature Algorithm (EDCSA)</a:t>
            </a:r>
            <a:endParaRPr lang="en-US" sz="2000" b="0" strike="noStrike" spc="-1">
              <a:solidFill>
                <a:srgbClr val="000000"/>
              </a:solidFill>
              <a:latin typeface="Arial"/>
            </a:endParaRPr>
          </a:p>
        </p:txBody>
      </p:sp>
      <p:pic>
        <p:nvPicPr>
          <p:cNvPr id="130" name="Picture 6"/>
          <p:cNvPicPr/>
          <p:nvPr/>
        </p:nvPicPr>
        <p:blipFill>
          <a:blip r:embed="rId2"/>
          <a:srcRect b="55078"/>
          <a:stretch/>
        </p:blipFill>
        <p:spPr>
          <a:xfrm>
            <a:off x="7088760" y="5124240"/>
            <a:ext cx="4994640" cy="1464480"/>
          </a:xfrm>
          <a:prstGeom prst="rect">
            <a:avLst/>
          </a:prstGeom>
          <a:ln w="9525">
            <a:noFill/>
          </a:ln>
        </p:spPr>
      </p:pic>
      <p:pic>
        <p:nvPicPr>
          <p:cNvPr id="131" name="Picture 7"/>
          <p:cNvPicPr/>
          <p:nvPr/>
        </p:nvPicPr>
        <p:blipFill>
          <a:blip r:embed="rId3"/>
          <a:stretch/>
        </p:blipFill>
        <p:spPr>
          <a:xfrm>
            <a:off x="9340560" y="2426760"/>
            <a:ext cx="2742480" cy="2543040"/>
          </a:xfrm>
          <a:prstGeom prst="rect">
            <a:avLst/>
          </a:prstGeom>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2" name="PlaceHolder 1"/>
          <p:cNvSpPr>
            <a:spLocks noGrp="1"/>
          </p:cNvSpPr>
          <p:nvPr>
            <p:ph type="title"/>
          </p:nvPr>
        </p:nvSpPr>
        <p:spPr>
          <a:xfrm>
            <a:off x="518040" y="976320"/>
            <a:ext cx="5020560" cy="1933560"/>
          </a:xfrm>
          <a:prstGeom prst="rect">
            <a:avLst/>
          </a:prstGeom>
          <a:noFill/>
          <a:ln w="0">
            <a:noFill/>
          </a:ln>
        </p:spPr>
        <p:txBody>
          <a:bodyPr lIns="91440" tIns="45720" rIns="91440" bIns="45720" anchor="t">
            <a:normAutofit/>
          </a:bodyPr>
          <a:lstStyle/>
          <a:p>
            <a:pPr indent="0" defTabSz="914400">
              <a:lnSpc>
                <a:spcPct val="90000"/>
              </a:lnSpc>
              <a:buNone/>
              <a:tabLst>
                <a:tab pos="0" algn="l"/>
              </a:tabLst>
            </a:pPr>
            <a:r>
              <a:rPr lang="en-US" sz="4200" b="1" strike="noStrike" spc="-1">
                <a:solidFill>
                  <a:schemeClr val="dk1"/>
                </a:solidFill>
                <a:latin typeface="Bierstadt"/>
              </a:rPr>
              <a:t>The building blocks of blockchain </a:t>
            </a:r>
            <a:endParaRPr lang="en-US" sz="4200" b="0" strike="noStrike" spc="-1">
              <a:solidFill>
                <a:srgbClr val="000000"/>
              </a:solidFill>
              <a:latin typeface="Arial"/>
            </a:endParaRPr>
          </a:p>
        </p:txBody>
      </p:sp>
      <p:sp>
        <p:nvSpPr>
          <p:cNvPr id="133" name="PlaceHolder 2"/>
          <p:cNvSpPr>
            <a:spLocks noGrp="1"/>
          </p:cNvSpPr>
          <p:nvPr>
            <p:ph/>
          </p:nvPr>
        </p:nvSpPr>
        <p:spPr>
          <a:xfrm>
            <a:off x="518040" y="2223000"/>
            <a:ext cx="4944600" cy="4100400"/>
          </a:xfrm>
          <a:prstGeom prst="rect">
            <a:avLst/>
          </a:prstGeom>
          <a:noFill/>
          <a:ln w="0">
            <a:noFill/>
          </a:ln>
        </p:spPr>
        <p:txBody>
          <a:bodyPr lIns="91440" tIns="45720" rIns="91440" bIns="45720" anchor="t">
            <a:normAutofit fontScale="87222" lnSpcReduction="20000"/>
          </a:bodyPr>
          <a:lstStyle/>
          <a:p>
            <a:pPr marL="343080" indent="-343080" defTabSz="914400">
              <a:lnSpc>
                <a:spcPct val="100000"/>
              </a:lnSpc>
              <a:spcBef>
                <a:spcPts val="1001"/>
              </a:spcBef>
              <a:buClr>
                <a:srgbClr val="000000"/>
              </a:buClr>
              <a:buFont typeface="Arial"/>
              <a:buChar char="•"/>
            </a:pPr>
            <a:r>
              <a:rPr lang="en-US" sz="1800" b="0" strike="noStrike" spc="-1">
                <a:solidFill>
                  <a:schemeClr val="dk1"/>
                </a:solidFill>
                <a:latin typeface="Bierstadt"/>
              </a:rPr>
              <a:t>A distributed ledger is stored in a database and updated by each participant in the blockchain network. A ledger is represented in a series of units called blocks. The blockchain network consists of a network of several independent machines named nodes. Unlike traditional databases that store entire information on a centralized database server, Blockchain nodes keep the copy of the entire database with an administrative role. Even if one node goes down, the information will remain available for the other nodes.</a:t>
            </a:r>
            <a:endParaRPr lang="en-US" sz="1800" b="0" strike="noStrike" spc="-1">
              <a:solidFill>
                <a:srgbClr val="000000"/>
              </a:solidFill>
              <a:latin typeface="Arial"/>
            </a:endParaRPr>
          </a:p>
          <a:p>
            <a:pPr marL="343080" indent="-343080" defTabSz="914400">
              <a:lnSpc>
                <a:spcPct val="100000"/>
              </a:lnSpc>
              <a:spcBef>
                <a:spcPts val="1001"/>
              </a:spcBef>
              <a:buClr>
                <a:srgbClr val="000000"/>
              </a:buClr>
              <a:buFont typeface="Arial"/>
              <a:buChar char="•"/>
            </a:pPr>
            <a:r>
              <a:rPr lang="en-US" sz="1800" b="0" strike="noStrike" spc="-1">
                <a:solidFill>
                  <a:schemeClr val="dk1"/>
                </a:solidFill>
                <a:latin typeface="Bierstadt"/>
                <a:ea typeface="Bierstadt"/>
              </a:rPr>
              <a:t>The moment a node joins the blockchain network, it downloads the updated blockchain ledger. Each node is responsible for managing and updating its ledger with validated blocks. The node maintains the ledger and organizes it in the form of blocks connected to the hashing algorithm.</a:t>
            </a:r>
            <a:br>
              <a:rPr sz="1800"/>
            </a:br>
            <a:r>
              <a:rPr lang="en-US" sz="1800" b="0" strike="noStrike" spc="-1">
                <a:solidFill>
                  <a:schemeClr val="dk1"/>
                </a:solidFill>
                <a:latin typeface="Bierstadt"/>
                <a:ea typeface="Bierstadt"/>
              </a:rPr>
              <a:t> </a:t>
            </a:r>
            <a:endParaRPr lang="en-US" sz="1800" b="0" strike="noStrike" spc="-1">
              <a:solidFill>
                <a:srgbClr val="000000"/>
              </a:solidFill>
              <a:latin typeface="Arial"/>
            </a:endParaRPr>
          </a:p>
        </p:txBody>
      </p:sp>
      <p:pic>
        <p:nvPicPr>
          <p:cNvPr id="134" name="Picture 3" descr="A diagram of a network&#10;&#10;Description automatically generated"/>
          <p:cNvPicPr/>
          <p:nvPr/>
        </p:nvPicPr>
        <p:blipFill>
          <a:blip r:embed="rId2"/>
          <a:stretch/>
        </p:blipFill>
        <p:spPr>
          <a:xfrm>
            <a:off x="6662160" y="2032200"/>
            <a:ext cx="5027400" cy="414756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5" name="PlaceHolder 1"/>
          <p:cNvSpPr>
            <a:spLocks noGrp="1"/>
          </p:cNvSpPr>
          <p:nvPr>
            <p:ph type="title"/>
          </p:nvPr>
        </p:nvSpPr>
        <p:spPr>
          <a:xfrm>
            <a:off x="518040" y="976320"/>
            <a:ext cx="6511320" cy="1933560"/>
          </a:xfrm>
          <a:prstGeom prst="rect">
            <a:avLst/>
          </a:prstGeom>
          <a:noFill/>
          <a:ln w="0">
            <a:noFill/>
          </a:ln>
        </p:spPr>
        <p:txBody>
          <a:bodyPr lIns="91440" tIns="45720" rIns="91440" bIns="45720" anchor="t">
            <a:normAutofit/>
          </a:bodyPr>
          <a:lstStyle/>
          <a:p>
            <a:pPr indent="0" defTabSz="914400">
              <a:lnSpc>
                <a:spcPct val="90000"/>
              </a:lnSpc>
              <a:buNone/>
              <a:tabLst>
                <a:tab pos="0" algn="l"/>
              </a:tabLst>
            </a:pPr>
            <a:r>
              <a:rPr lang="en-US" sz="4200" b="1" strike="noStrike" spc="-1">
                <a:solidFill>
                  <a:schemeClr val="dk1"/>
                </a:solidFill>
                <a:latin typeface="Bierstadt"/>
              </a:rPr>
              <a:t>Cont. The building blocks of blockchain </a:t>
            </a:r>
            <a:endParaRPr lang="en-US" sz="4200" b="0" strike="noStrike" spc="-1">
              <a:solidFill>
                <a:srgbClr val="000000"/>
              </a:solidFill>
              <a:latin typeface="Arial"/>
            </a:endParaRPr>
          </a:p>
        </p:txBody>
      </p:sp>
      <p:sp>
        <p:nvSpPr>
          <p:cNvPr id="136" name="PlaceHolder 2"/>
          <p:cNvSpPr>
            <a:spLocks noGrp="1"/>
          </p:cNvSpPr>
          <p:nvPr>
            <p:ph/>
          </p:nvPr>
        </p:nvSpPr>
        <p:spPr>
          <a:xfrm>
            <a:off x="518040" y="2752920"/>
            <a:ext cx="4944600" cy="3570120"/>
          </a:xfrm>
          <a:prstGeom prst="rect">
            <a:avLst/>
          </a:prstGeom>
          <a:noFill/>
          <a:ln w="0">
            <a:noFill/>
          </a:ln>
        </p:spPr>
        <p:txBody>
          <a:bodyPr lIns="91440" tIns="45720" rIns="91440" bIns="45720" anchor="t">
            <a:normAutofit/>
          </a:bodyPr>
          <a:lstStyle/>
          <a:p>
            <a:pPr marL="343080" indent="-343080" defTabSz="914400">
              <a:lnSpc>
                <a:spcPct val="100000"/>
              </a:lnSpc>
              <a:spcBef>
                <a:spcPts val="1001"/>
              </a:spcBef>
              <a:buClr>
                <a:srgbClr val="000000"/>
              </a:buClr>
              <a:buFont typeface="Arial"/>
              <a:buChar char="•"/>
            </a:pPr>
            <a:r>
              <a:rPr lang="en-US" sz="1800" b="0" strike="noStrike" spc="-1">
                <a:solidFill>
                  <a:schemeClr val="dk1"/>
                </a:solidFill>
                <a:latin typeface="Bierstadt"/>
                <a:ea typeface="Bierstadt"/>
              </a:rPr>
              <a:t>Multiple transactions are bundled together to form a block, and in its simplest form, it's a data structure. Every cryptocurrency has its own blockchain with its own customized properties. For example, a block in a Bitcoin blockchain is generated every 10 minutes and the size of each block is 1 MB, whereas a block in an Ethereum blockchain is generated every 12-14 seconds, and the size of each block is 2 KB. </a:t>
            </a:r>
            <a:br>
              <a:rPr sz="1800"/>
            </a:br>
            <a:r>
              <a:rPr lang="en-US" sz="1800" b="0" strike="noStrike" spc="-1">
                <a:solidFill>
                  <a:schemeClr val="dk1"/>
                </a:solidFill>
                <a:latin typeface="Bierstadt"/>
                <a:ea typeface="Bierstadt"/>
              </a:rPr>
              <a:t> </a:t>
            </a:r>
            <a:endParaRPr lang="en-US" sz="1800" b="0" strike="noStrike" spc="-1">
              <a:solidFill>
                <a:srgbClr val="000000"/>
              </a:solidFill>
              <a:latin typeface="Arial"/>
            </a:endParaRPr>
          </a:p>
        </p:txBody>
      </p:sp>
      <p:pic>
        <p:nvPicPr>
          <p:cNvPr id="137" name="Picture 4" descr="A screenshot of a computer&#10;&#10;Description automatically generated"/>
          <p:cNvPicPr/>
          <p:nvPr/>
        </p:nvPicPr>
        <p:blipFill>
          <a:blip r:embed="rId2"/>
          <a:stretch/>
        </p:blipFill>
        <p:spPr>
          <a:xfrm>
            <a:off x="7319880" y="2828880"/>
            <a:ext cx="3714120" cy="327600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518040" y="976320"/>
            <a:ext cx="6511320" cy="1933560"/>
          </a:xfrm>
          <a:prstGeom prst="rect">
            <a:avLst/>
          </a:prstGeom>
          <a:noFill/>
          <a:ln w="0">
            <a:noFill/>
          </a:ln>
        </p:spPr>
        <p:txBody>
          <a:bodyPr lIns="91440" tIns="45720" rIns="91440" bIns="45720" anchor="t">
            <a:normAutofit/>
          </a:bodyPr>
          <a:lstStyle/>
          <a:p>
            <a:pPr indent="0" defTabSz="914400">
              <a:lnSpc>
                <a:spcPct val="90000"/>
              </a:lnSpc>
              <a:buNone/>
              <a:tabLst>
                <a:tab pos="0" algn="l"/>
              </a:tabLst>
            </a:pPr>
            <a:r>
              <a:rPr lang="en-US" sz="4200" b="1" strike="noStrike" spc="-1">
                <a:solidFill>
                  <a:schemeClr val="dk1"/>
                </a:solidFill>
                <a:latin typeface="Bierstadt"/>
              </a:rPr>
              <a:t>Cont. The building blocks of blockchain </a:t>
            </a:r>
            <a:endParaRPr lang="en-US" sz="4200" b="0" strike="noStrike" spc="-1">
              <a:solidFill>
                <a:srgbClr val="000000"/>
              </a:solidFill>
              <a:latin typeface="Arial"/>
            </a:endParaRPr>
          </a:p>
        </p:txBody>
      </p:sp>
      <p:sp>
        <p:nvSpPr>
          <p:cNvPr id="139" name="PlaceHolder 2"/>
          <p:cNvSpPr>
            <a:spLocks noGrp="1"/>
          </p:cNvSpPr>
          <p:nvPr>
            <p:ph/>
          </p:nvPr>
        </p:nvSpPr>
        <p:spPr>
          <a:xfrm>
            <a:off x="518040" y="2256120"/>
            <a:ext cx="5816880" cy="4067280"/>
          </a:xfrm>
          <a:prstGeom prst="rect">
            <a:avLst/>
          </a:prstGeom>
          <a:noFill/>
          <a:ln w="0">
            <a:noFill/>
          </a:ln>
        </p:spPr>
        <p:txBody>
          <a:bodyPr lIns="91440" tIns="45720" rIns="91440" bIns="45720" anchor="t">
            <a:noAutofit/>
          </a:bodyPr>
          <a:lstStyle/>
          <a:p>
            <a:pPr marL="285840" indent="-285840" defTabSz="914400">
              <a:lnSpc>
                <a:spcPct val="110000"/>
              </a:lnSpc>
              <a:spcBef>
                <a:spcPts val="1001"/>
              </a:spcBef>
              <a:buClr>
                <a:srgbClr val="000000"/>
              </a:buClr>
              <a:buFont typeface="Arial"/>
              <a:buChar char="•"/>
            </a:pPr>
            <a:r>
              <a:rPr lang="en-US" sz="1600" b="0" strike="noStrike" spc="-1">
                <a:solidFill>
                  <a:schemeClr val="dk1"/>
                </a:solidFill>
                <a:latin typeface="Bierstadt"/>
                <a:ea typeface="Bierstadt"/>
              </a:rPr>
              <a:t>Block header: A block header helps us identify a specific block in the blockchain. It contains a set of metadata: </a:t>
            </a:r>
            <a:br>
              <a:rPr sz="1600"/>
            </a:br>
            <a:r>
              <a:rPr lang="en-US" sz="1600" b="0" strike="noStrike" spc="-1">
                <a:solidFill>
                  <a:schemeClr val="dk1"/>
                </a:solidFill>
                <a:latin typeface="Bierstadt"/>
                <a:ea typeface="Bierstadt"/>
              </a:rPr>
              <a:t>The components of the block are explained as follows:</a:t>
            </a:r>
            <a:endParaRPr lang="en-US" sz="1600" b="0" strike="noStrike" spc="-1">
              <a:solidFill>
                <a:srgbClr val="000000"/>
              </a:solidFill>
              <a:latin typeface="Arial"/>
            </a:endParaRPr>
          </a:p>
          <a:p>
            <a:pPr marL="560160" lvl="1" indent="-285840" defTabSz="914400">
              <a:lnSpc>
                <a:spcPct val="110000"/>
              </a:lnSpc>
              <a:spcBef>
                <a:spcPts val="499"/>
              </a:spcBef>
              <a:buClr>
                <a:srgbClr val="000000"/>
              </a:buClr>
              <a:buFont typeface="Courier New"/>
              <a:buChar char="o"/>
            </a:pPr>
            <a:r>
              <a:rPr lang="en-US" sz="1200" b="0" strike="noStrike" spc="-1">
                <a:solidFill>
                  <a:schemeClr val="dk1"/>
                </a:solidFill>
                <a:latin typeface="Bierstadt"/>
                <a:ea typeface="Bierstadt"/>
              </a:rPr>
              <a:t>Version: It's a 4-byte field that's used to track software or protocol</a:t>
            </a:r>
            <a:endParaRPr lang="en-US" sz="1200" b="0" strike="noStrike" spc="-1">
              <a:solidFill>
                <a:srgbClr val="000000"/>
              </a:solidFill>
              <a:latin typeface="Arial"/>
            </a:endParaRPr>
          </a:p>
          <a:p>
            <a:pPr marL="560160" lvl="1" indent="-285840" defTabSz="914400">
              <a:lnSpc>
                <a:spcPct val="110000"/>
              </a:lnSpc>
              <a:spcBef>
                <a:spcPts val="499"/>
              </a:spcBef>
              <a:buClr>
                <a:srgbClr val="000000"/>
              </a:buClr>
              <a:buFont typeface="Courier New"/>
              <a:buChar char="o"/>
            </a:pPr>
            <a:r>
              <a:rPr lang="en-US" sz="1200" b="0" strike="noStrike" spc="-1">
                <a:solidFill>
                  <a:schemeClr val="dk1"/>
                </a:solidFill>
                <a:latin typeface="Bierstadt"/>
                <a:ea typeface="Bierstadt"/>
              </a:rPr>
              <a:t>grades.</a:t>
            </a:r>
            <a:endParaRPr lang="en-US" sz="1200" b="0" strike="noStrike" spc="-1">
              <a:solidFill>
                <a:srgbClr val="000000"/>
              </a:solidFill>
              <a:latin typeface="Arial"/>
            </a:endParaRPr>
          </a:p>
          <a:p>
            <a:pPr marL="560160" lvl="1" indent="-285840" defTabSz="914400">
              <a:lnSpc>
                <a:spcPct val="110000"/>
              </a:lnSpc>
              <a:spcBef>
                <a:spcPts val="499"/>
              </a:spcBef>
              <a:buClr>
                <a:srgbClr val="000000"/>
              </a:buClr>
              <a:buFont typeface="Courier New"/>
              <a:buChar char="o"/>
            </a:pPr>
            <a:r>
              <a:rPr lang="en-US" sz="1200" b="0" strike="noStrike" spc="-1">
                <a:solidFill>
                  <a:schemeClr val="dk1"/>
                </a:solidFill>
                <a:latin typeface="Bierstadt"/>
                <a:ea typeface="Bierstadt"/>
              </a:rPr>
              <a:t>Timestamp: This is a 4-byte field that indicates the creation time of the block in seconds.</a:t>
            </a:r>
            <a:endParaRPr lang="en-US" sz="1200" b="0" strike="noStrike" spc="-1">
              <a:solidFill>
                <a:srgbClr val="000000"/>
              </a:solidFill>
              <a:latin typeface="Arial"/>
            </a:endParaRPr>
          </a:p>
          <a:p>
            <a:pPr marL="560160" lvl="1" indent="-285840" defTabSz="914400">
              <a:lnSpc>
                <a:spcPct val="110000"/>
              </a:lnSpc>
              <a:spcBef>
                <a:spcPts val="499"/>
              </a:spcBef>
              <a:buClr>
                <a:srgbClr val="000000"/>
              </a:buClr>
              <a:buFont typeface="Courier New"/>
              <a:buChar char="o"/>
            </a:pPr>
            <a:r>
              <a:rPr lang="en-US" sz="1200" b="0" strike="noStrike" spc="-1">
                <a:solidFill>
                  <a:schemeClr val="dk1"/>
                </a:solidFill>
                <a:latin typeface="Bierstadt"/>
                <a:ea typeface="Bierstadt"/>
              </a:rPr>
              <a:t>Hash of the previous block: This is a 32-byte field that indicates the hash of the previous block in the chain.</a:t>
            </a:r>
            <a:endParaRPr lang="en-US" sz="1200" b="0" strike="noStrike" spc="-1">
              <a:solidFill>
                <a:srgbClr val="000000"/>
              </a:solidFill>
              <a:latin typeface="Arial"/>
            </a:endParaRPr>
          </a:p>
          <a:p>
            <a:pPr marL="560160" lvl="1" indent="-285840" defTabSz="914400">
              <a:lnSpc>
                <a:spcPct val="110000"/>
              </a:lnSpc>
              <a:spcBef>
                <a:spcPts val="499"/>
              </a:spcBef>
              <a:buClr>
                <a:srgbClr val="000000"/>
              </a:buClr>
              <a:buFont typeface="Courier New"/>
              <a:buChar char="o"/>
            </a:pPr>
            <a:r>
              <a:rPr lang="en-US" sz="1200" b="0" strike="noStrike" spc="-1">
                <a:solidFill>
                  <a:schemeClr val="dk1"/>
                </a:solidFill>
                <a:latin typeface="Bierstadt"/>
                <a:ea typeface="Bierstadt"/>
              </a:rPr>
              <a:t>Nonce: This is a 4-byte field that's used to track the PoW algorithm counter.</a:t>
            </a:r>
            <a:endParaRPr lang="en-US" sz="1200" b="0" strike="noStrike" spc="-1">
              <a:solidFill>
                <a:srgbClr val="000000"/>
              </a:solidFill>
              <a:latin typeface="Arial"/>
            </a:endParaRPr>
          </a:p>
          <a:p>
            <a:pPr marL="560160" lvl="1" indent="-285840" defTabSz="914400">
              <a:lnSpc>
                <a:spcPct val="110000"/>
              </a:lnSpc>
              <a:spcBef>
                <a:spcPts val="499"/>
              </a:spcBef>
              <a:buClr>
                <a:srgbClr val="000000"/>
              </a:buClr>
              <a:buFont typeface="Courier New"/>
              <a:buChar char="o"/>
            </a:pPr>
            <a:r>
              <a:rPr lang="en-US" sz="1200" b="0" strike="noStrike" spc="-1">
                <a:solidFill>
                  <a:schemeClr val="dk1"/>
                </a:solidFill>
                <a:latin typeface="Bierstadt"/>
                <a:ea typeface="Bierstadt"/>
              </a:rPr>
              <a:t>Hash of Merkle root: This is a 32-byte field that is a hash of the root of the Merkle tree of the block transaction.</a:t>
            </a:r>
            <a:endParaRPr lang="en-US" sz="1200" b="0" strike="noStrike" spc="-1">
              <a:solidFill>
                <a:srgbClr val="000000"/>
              </a:solidFill>
              <a:latin typeface="Arial"/>
            </a:endParaRPr>
          </a:p>
          <a:p>
            <a:pPr marL="560160" lvl="1" indent="-285840" defTabSz="914400">
              <a:lnSpc>
                <a:spcPct val="100000"/>
              </a:lnSpc>
              <a:spcBef>
                <a:spcPts val="499"/>
              </a:spcBef>
              <a:buClr>
                <a:srgbClr val="000000"/>
              </a:buClr>
              <a:buFont typeface="Courier New"/>
              <a:buChar char="o"/>
            </a:pPr>
            <a:r>
              <a:rPr lang="en-US" sz="1200" b="0" strike="noStrike" spc="-1">
                <a:solidFill>
                  <a:schemeClr val="dk1"/>
                </a:solidFill>
                <a:latin typeface="Bierstadt"/>
                <a:ea typeface="Bierstadt"/>
              </a:rPr>
              <a:t>Block body: This part of the block consists of a list of transactions. In the Bitcoin world, one block consists of more than 500 transactions on average. Each transaction has to be digitally signed; otherwise, it is treated as invalid. To do that, a hashing function is used to apply the algorithm over an actual transaction with a private key/secret key. </a:t>
            </a:r>
            <a:br>
              <a:rPr sz="1200"/>
            </a:br>
            <a:r>
              <a:rPr lang="en-US" sz="1200" b="0" strike="noStrike" spc="-1">
                <a:solidFill>
                  <a:schemeClr val="dk1"/>
                </a:solidFill>
                <a:latin typeface="Bierstadt"/>
                <a:ea typeface="Bierstadt"/>
              </a:rPr>
              <a:t> </a:t>
            </a:r>
            <a:endParaRPr lang="en-US" sz="1200" b="0" strike="noStrike" spc="-1">
              <a:solidFill>
                <a:srgbClr val="000000"/>
              </a:solidFill>
              <a:latin typeface="Arial"/>
            </a:endParaRPr>
          </a:p>
        </p:txBody>
      </p:sp>
      <p:pic>
        <p:nvPicPr>
          <p:cNvPr id="140" name="Picture 4" descr="A screenshot of a computer screen&#10;&#10;Description automatically generated"/>
          <p:cNvPicPr/>
          <p:nvPr/>
        </p:nvPicPr>
        <p:blipFill>
          <a:blip r:embed="rId2"/>
          <a:stretch/>
        </p:blipFill>
        <p:spPr>
          <a:xfrm>
            <a:off x="7351200" y="2828880"/>
            <a:ext cx="3651120" cy="327600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1" name="PlaceHolder 1"/>
          <p:cNvSpPr>
            <a:spLocks noGrp="1"/>
          </p:cNvSpPr>
          <p:nvPr>
            <p:ph type="title"/>
          </p:nvPr>
        </p:nvSpPr>
        <p:spPr>
          <a:xfrm>
            <a:off x="529560" y="794160"/>
            <a:ext cx="5905800" cy="558360"/>
          </a:xfrm>
          <a:prstGeom prst="rect">
            <a:avLst/>
          </a:prstGeom>
          <a:noFill/>
          <a:ln w="0">
            <a:noFill/>
          </a:ln>
        </p:spPr>
        <p:txBody>
          <a:bodyPr lIns="91440" tIns="45720" rIns="91440" bIns="45720" anchor="t">
            <a:normAutofit fontScale="64999"/>
          </a:bodyPr>
          <a:lstStyle/>
          <a:p>
            <a:pPr indent="0" defTabSz="914400">
              <a:lnSpc>
                <a:spcPct val="100000"/>
              </a:lnSpc>
              <a:buNone/>
              <a:tabLst>
                <a:tab pos="0" algn="l"/>
              </a:tabLst>
            </a:pPr>
            <a:r>
              <a:rPr lang="en-US" sz="4800" b="1" strike="noStrike" spc="-1">
                <a:solidFill>
                  <a:schemeClr val="dk1"/>
                </a:solidFill>
                <a:latin typeface="Bierstadt"/>
              </a:rPr>
              <a:t>Blockchain chain</a:t>
            </a:r>
            <a:endParaRPr lang="en-US" sz="4800" b="0" strike="noStrike" spc="-1">
              <a:solidFill>
                <a:srgbClr val="000000"/>
              </a:solidFill>
              <a:latin typeface="Arial"/>
            </a:endParaRPr>
          </a:p>
        </p:txBody>
      </p:sp>
      <p:sp>
        <p:nvSpPr>
          <p:cNvPr id="142" name="PlaceHolder 2"/>
          <p:cNvSpPr>
            <a:spLocks noGrp="1"/>
          </p:cNvSpPr>
          <p:nvPr>
            <p:ph/>
          </p:nvPr>
        </p:nvSpPr>
        <p:spPr>
          <a:xfrm>
            <a:off x="529560" y="1751400"/>
            <a:ext cx="3954600" cy="4311720"/>
          </a:xfrm>
          <a:prstGeom prst="rect">
            <a:avLst/>
          </a:prstGeom>
          <a:noFill/>
          <a:ln w="0">
            <a:noFill/>
          </a:ln>
        </p:spPr>
        <p:txBody>
          <a:bodyPr lIns="91440" tIns="45720" rIns="91440" bIns="45720" anchor="t">
            <a:normAutofit fontScale="93333" lnSpcReduction="10000"/>
          </a:bodyPr>
          <a:lstStyle/>
          <a:p>
            <a:pPr marL="285840" indent="-285840" defTabSz="914400">
              <a:lnSpc>
                <a:spcPct val="100000"/>
              </a:lnSpc>
              <a:spcBef>
                <a:spcPts val="1001"/>
              </a:spcBef>
              <a:buClr>
                <a:srgbClr val="000000"/>
              </a:buClr>
              <a:buFont typeface="Arial"/>
              <a:buChar char="•"/>
            </a:pPr>
            <a:r>
              <a:rPr lang="en-US" sz="1600" b="0" strike="noStrike" spc="-1">
                <a:solidFill>
                  <a:schemeClr val="dk1"/>
                </a:solidFill>
                <a:latin typeface="Bierstadt"/>
              </a:rPr>
              <a:t>In blockchain, a node arranges the entire ledger in the form of chronologically connected blocks. To ensure that the ledger remains tamper-proof, each block is made dependable on the previous block. In other words, a new block can't be produced without having the hash of a previous block. Before adding a new block in the ledger, this has to be approved and verified by every node in the blockchain. This allows anyone to tamper or alter with the ledger except in the case of a hacker, who is capable enough of infecting and compromising all of the millions of nodes in the blockchain at the same time. Only the first block called the genesis block is produced itself and points to itself </a:t>
            </a:r>
            <a:br>
              <a:rPr sz="1600"/>
            </a:br>
            <a:r>
              <a:rPr lang="en-US" sz="1600" b="0" strike="noStrike" spc="-1">
                <a:solidFill>
                  <a:schemeClr val="dk1"/>
                </a:solidFill>
                <a:latin typeface="Bierstadt"/>
              </a:rPr>
              <a:t> </a:t>
            </a:r>
            <a:endParaRPr lang="en-US" sz="1600" b="0" strike="noStrike" spc="-1">
              <a:solidFill>
                <a:srgbClr val="000000"/>
              </a:solidFill>
              <a:latin typeface="Arial"/>
            </a:endParaRPr>
          </a:p>
        </p:txBody>
      </p:sp>
      <p:pic>
        <p:nvPicPr>
          <p:cNvPr id="143" name="Content Placeholder 6" descr="A diagram of blockchain process&#10;&#10;Description automatically generated"/>
          <p:cNvPicPr/>
          <p:nvPr/>
        </p:nvPicPr>
        <p:blipFill>
          <a:blip r:embed="rId2"/>
          <a:stretch/>
        </p:blipFill>
        <p:spPr>
          <a:xfrm>
            <a:off x="5018400" y="1740600"/>
            <a:ext cx="6654960" cy="332712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529560" y="727920"/>
            <a:ext cx="5905800" cy="624600"/>
          </a:xfrm>
          <a:prstGeom prst="rect">
            <a:avLst/>
          </a:prstGeom>
          <a:noFill/>
          <a:ln w="0">
            <a:noFill/>
          </a:ln>
        </p:spPr>
        <p:txBody>
          <a:bodyPr lIns="91440" tIns="45720" rIns="91440" bIns="45720" anchor="t">
            <a:normAutofit fontScale="75000"/>
          </a:bodyPr>
          <a:lstStyle/>
          <a:p>
            <a:pPr indent="0" defTabSz="914400">
              <a:lnSpc>
                <a:spcPct val="100000"/>
              </a:lnSpc>
              <a:buNone/>
              <a:tabLst>
                <a:tab pos="0" algn="l"/>
              </a:tabLst>
            </a:pPr>
            <a:r>
              <a:rPr lang="en-US" sz="4800" b="1" strike="noStrike" spc="-1">
                <a:solidFill>
                  <a:schemeClr val="dk1"/>
                </a:solidFill>
                <a:latin typeface="Bierstadt"/>
                <a:ea typeface="Bierstadt"/>
              </a:rPr>
              <a:t>Merkle tree</a:t>
            </a:r>
            <a:endParaRPr lang="en-US" sz="4800" b="0" strike="noStrike" spc="-1">
              <a:solidFill>
                <a:srgbClr val="000000"/>
              </a:solidFill>
              <a:latin typeface="Arial"/>
            </a:endParaRPr>
          </a:p>
        </p:txBody>
      </p:sp>
      <p:sp>
        <p:nvSpPr>
          <p:cNvPr id="145" name="PlaceHolder 2"/>
          <p:cNvSpPr>
            <a:spLocks noGrp="1"/>
          </p:cNvSpPr>
          <p:nvPr>
            <p:ph/>
          </p:nvPr>
        </p:nvSpPr>
        <p:spPr>
          <a:xfrm>
            <a:off x="529560" y="1674000"/>
            <a:ext cx="3954600" cy="4389120"/>
          </a:xfrm>
          <a:prstGeom prst="rect">
            <a:avLst/>
          </a:prstGeom>
          <a:noFill/>
          <a:ln w="0">
            <a:noFill/>
          </a:ln>
        </p:spPr>
        <p:txBody>
          <a:bodyPr lIns="91440" tIns="45720" rIns="91440" bIns="45720" anchor="t">
            <a:normAutofit/>
          </a:bodyPr>
          <a:lstStyle/>
          <a:p>
            <a:pPr marL="285840" indent="-285840" defTabSz="914400">
              <a:lnSpc>
                <a:spcPct val="100000"/>
              </a:lnSpc>
              <a:spcBef>
                <a:spcPts val="1001"/>
              </a:spcBef>
              <a:buClr>
                <a:srgbClr val="000000"/>
              </a:buClr>
              <a:buFont typeface="Arial"/>
              <a:buChar char="•"/>
            </a:pPr>
            <a:r>
              <a:rPr lang="en-US" sz="1600" b="0" strike="noStrike" spc="-1">
                <a:solidFill>
                  <a:schemeClr val="dk1"/>
                </a:solidFill>
                <a:latin typeface="Bierstadt"/>
                <a:ea typeface="Bierstadt"/>
              </a:rPr>
              <a:t>Every block points to the hash of the previous hash block, and this becomes the backbone of the blockchain's immutable system. Now, even if a block in between is altered or disturbed by any means, a hacker can never achieve the same blockchain as a small change in the block can result in a drastic change in the resulting hash. With thousands upon thousands of transactions in every block, it becomes extremely difficult to find one transaction that won't be time consuming and process-sensitive. To avoid this complex work, a comprehensive hash tree has been developed named the Merkle tree.</a:t>
            </a:r>
            <a:endParaRPr lang="en-US" sz="1600" b="0" strike="noStrike" spc="-1">
              <a:solidFill>
                <a:srgbClr val="000000"/>
              </a:solidFill>
              <a:latin typeface="Arial"/>
            </a:endParaRPr>
          </a:p>
        </p:txBody>
      </p:sp>
      <p:pic>
        <p:nvPicPr>
          <p:cNvPr id="146" name="Content Placeholder 6" descr="A diagram of hash with text&#10;&#10;Description automatically generated"/>
          <p:cNvPicPr/>
          <p:nvPr/>
        </p:nvPicPr>
        <p:blipFill>
          <a:blip r:embed="rId2"/>
          <a:stretch/>
        </p:blipFill>
        <p:spPr>
          <a:xfrm>
            <a:off x="5300640" y="1358640"/>
            <a:ext cx="6432480" cy="453276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useBgFill="1">
        <p:nvSpPr>
          <p:cNvPr id="147" name="Rectangle 11">
            <a:extLst>
              <a:ext uri="{C183D7F6-B498-43B3-948B-1728B52AA6E4}">
                <adec:decorative xmlns:adec="http://schemas.microsoft.com/office/drawing/2017/decorative" val="1"/>
              </a:ext>
            </a:extLst>
          </p:cNvPr>
          <p:cNvSpPr/>
          <p:nvPr/>
        </p:nvSpPr>
        <p:spPr>
          <a:xfrm>
            <a:off x="0" y="0"/>
            <a:ext cx="1218816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148" name="PlaceHolder 1"/>
          <p:cNvSpPr>
            <a:spLocks noGrp="1"/>
          </p:cNvSpPr>
          <p:nvPr>
            <p:ph type="title"/>
          </p:nvPr>
        </p:nvSpPr>
        <p:spPr>
          <a:xfrm>
            <a:off x="518040" y="976320"/>
            <a:ext cx="5020560" cy="193356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chemeClr val="dk1"/>
                </a:solidFill>
                <a:latin typeface="Bierstadt"/>
              </a:rPr>
              <a:t>Decentralized Networks </a:t>
            </a:r>
            <a:endParaRPr lang="en-US" sz="5400" b="0" strike="noStrike" spc="-1">
              <a:solidFill>
                <a:srgbClr val="000000"/>
              </a:solidFill>
              <a:latin typeface="Arial"/>
            </a:endParaRPr>
          </a:p>
        </p:txBody>
      </p:sp>
      <p:sp>
        <p:nvSpPr>
          <p:cNvPr id="149" name="Rectangle 13">
            <a:extLst>
              <a:ext uri="{C183D7F6-B498-43B3-948B-1728B52AA6E4}">
                <adec:decorative xmlns:adec="http://schemas.microsoft.com/office/drawing/2017/decorative" val="1"/>
              </a:ext>
            </a:extLst>
          </p:cNvPr>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150" name="TextBox 6"/>
          <p:cNvSpPr/>
          <p:nvPr/>
        </p:nvSpPr>
        <p:spPr>
          <a:xfrm>
            <a:off x="518040" y="3172680"/>
            <a:ext cx="4944600" cy="301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100000"/>
              </a:lnSpc>
              <a:spcAft>
                <a:spcPts val="601"/>
              </a:spcAft>
            </a:pPr>
            <a:r>
              <a:rPr lang="en-US" sz="1700" b="0" strike="noStrike" spc="-1">
                <a:solidFill>
                  <a:schemeClr val="dk1"/>
                </a:solidFill>
                <a:latin typeface="Bierstadt"/>
              </a:rPr>
              <a:t>Imagine a network where no single entity controls the information or operations. That's the essence of decentralized networks. They distribute data, applications, and processes across a network of </a:t>
            </a:r>
            <a:r>
              <a:rPr lang="en-US" sz="1700" b="1" strike="noStrike" spc="-1">
                <a:solidFill>
                  <a:schemeClr val="dk1"/>
                </a:solidFill>
                <a:latin typeface="Bierstadt"/>
              </a:rPr>
              <a:t>independent nodes</a:t>
            </a:r>
            <a:r>
              <a:rPr lang="en-US" sz="1700" b="0" strike="noStrike" spc="-1">
                <a:solidFill>
                  <a:schemeClr val="dk1"/>
                </a:solidFill>
                <a:latin typeface="Bierstadt"/>
              </a:rPr>
              <a:t>, often computers or devices, spread geographically. No central authority dictates the rules or holds ultimate power.</a:t>
            </a:r>
            <a:br>
              <a:rPr sz="1700"/>
            </a:br>
            <a:endParaRPr lang="en-US" sz="1700" b="0" strike="noStrike" spc="-1">
              <a:solidFill>
                <a:srgbClr val="000000"/>
              </a:solidFill>
              <a:latin typeface="Arial"/>
            </a:endParaRPr>
          </a:p>
        </p:txBody>
      </p:sp>
      <p:pic>
        <p:nvPicPr>
          <p:cNvPr id="151" name="Content Placeholder 4"/>
          <p:cNvPicPr/>
          <p:nvPr/>
        </p:nvPicPr>
        <p:blipFill>
          <a:blip r:embed="rId3"/>
          <a:stretch/>
        </p:blipFill>
        <p:spPr>
          <a:xfrm>
            <a:off x="5720400" y="2297520"/>
            <a:ext cx="6210360" cy="2918520"/>
          </a:xfrm>
          <a:prstGeom prst="rect">
            <a:avLst/>
          </a:prstGeom>
          <a:ln w="0">
            <a:noFill/>
          </a:ln>
        </p:spPr>
      </p:pic>
      <p:sp>
        <p:nvSpPr>
          <p:cNvPr id="152" name="Rectangle 15">
            <a:extLst>
              <a:ext uri="{C183D7F6-B498-43B3-948B-1728B52AA6E4}">
                <adec:decorative xmlns:adec="http://schemas.microsoft.com/office/drawing/2017/decorative" val="1"/>
              </a:ext>
            </a:extLst>
          </p:cNvPr>
          <p:cNvSpPr/>
          <p:nvPr/>
        </p:nvSpPr>
        <p:spPr>
          <a:xfrm>
            <a:off x="6662160" y="6210000"/>
            <a:ext cx="5020560" cy="4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pPr>
            <a:endParaRPr lang="en-US" sz="1800" b="0" strike="noStrike" spc="-1">
              <a:solidFill>
                <a:schemeClr val="lt1"/>
              </a:solidFill>
              <a:latin typeface="Bierstad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useBgFill="1">
        <p:nvSpPr>
          <p:cNvPr id="153" name="Rectangle 21">
            <a:extLst>
              <a:ext uri="{C183D7F6-B498-43B3-948B-1728B52AA6E4}">
                <adec:decorative xmlns:adec="http://schemas.microsoft.com/office/drawing/2017/decorative" val="1"/>
              </a:ext>
            </a:extLst>
          </p:cNvPr>
          <p:cNvSpPr/>
          <p:nvPr/>
        </p:nvSpPr>
        <p:spPr>
          <a:xfrm>
            <a:off x="0" y="0"/>
            <a:ext cx="1218816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154" name="PlaceHolder 1"/>
          <p:cNvSpPr>
            <a:spLocks noGrp="1"/>
          </p:cNvSpPr>
          <p:nvPr>
            <p:ph type="title"/>
          </p:nvPr>
        </p:nvSpPr>
        <p:spPr>
          <a:xfrm>
            <a:off x="521280" y="976320"/>
            <a:ext cx="11154960" cy="1635840"/>
          </a:xfrm>
          <a:prstGeom prst="rect">
            <a:avLst/>
          </a:prstGeom>
          <a:noFill/>
          <a:ln w="0">
            <a:noFill/>
          </a:ln>
        </p:spPr>
        <p:txBody>
          <a:bodyPr lIns="91440" tIns="45720" rIns="91440" bIns="45720" anchor="t">
            <a:normAutofit/>
          </a:bodyPr>
          <a:lstStyle/>
          <a:p>
            <a:pPr indent="0" defTabSz="914400">
              <a:lnSpc>
                <a:spcPct val="90000"/>
              </a:lnSpc>
              <a:buNone/>
              <a:tabLst>
                <a:tab pos="0" algn="l"/>
              </a:tabLst>
            </a:pPr>
            <a:r>
              <a:rPr lang="en-US" sz="5400" b="1" strike="noStrike" spc="-1">
                <a:solidFill>
                  <a:schemeClr val="dk1"/>
                </a:solidFill>
                <a:latin typeface="Bierstadt"/>
              </a:rPr>
              <a:t>Characteristics of Decentralized Networks </a:t>
            </a:r>
            <a:endParaRPr lang="en-US" sz="5400" b="0" strike="noStrike" spc="-1">
              <a:solidFill>
                <a:srgbClr val="000000"/>
              </a:solidFill>
              <a:latin typeface="Arial"/>
            </a:endParaRPr>
          </a:p>
        </p:txBody>
      </p:sp>
      <p:sp>
        <p:nvSpPr>
          <p:cNvPr id="155" name="Rectangle 23">
            <a:extLst>
              <a:ext uri="{C183D7F6-B498-43B3-948B-1728B52AA6E4}">
                <adec:decorative xmlns:adec="http://schemas.microsoft.com/office/drawing/2017/decorative" val="1"/>
              </a:ext>
            </a:extLst>
          </p:cNvPr>
          <p:cNvSpPr/>
          <p:nvPr/>
        </p:nvSpPr>
        <p:spPr>
          <a:xfrm>
            <a:off x="518040" y="507960"/>
            <a:ext cx="111549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156" name="TextBox 6"/>
          <p:cNvSpPr/>
          <p:nvPr/>
        </p:nvSpPr>
        <p:spPr>
          <a:xfrm>
            <a:off x="518040" y="3172680"/>
            <a:ext cx="4944600" cy="301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100000"/>
              </a:lnSpc>
              <a:spcAft>
                <a:spcPts val="601"/>
              </a:spcAft>
            </a:pPr>
            <a:endParaRPr lang="en-US" sz="1700" b="0" strike="noStrike" spc="-1">
              <a:solidFill>
                <a:schemeClr val="dk1"/>
              </a:solidFill>
              <a:latin typeface="Bierstadt"/>
            </a:endParaRPr>
          </a:p>
        </p:txBody>
      </p:sp>
      <p:graphicFrame>
        <p:nvGraphicFramePr>
          <p:cNvPr id="2" name="Diagram1"/>
          <p:cNvGraphicFramePr/>
          <p:nvPr>
            <p:extLst>
              <p:ext uri="{D42A27DB-BD31-4B8C-83A1-F6EECF244321}">
                <p14:modId xmlns:p14="http://schemas.microsoft.com/office/powerpoint/2010/main" val="3517016676"/>
              </p:ext>
            </p:extLst>
          </p:nvPr>
        </p:nvGraphicFramePr>
        <p:xfrm>
          <a:off x="528480" y="2780640"/>
          <a:ext cx="11154960" cy="3516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useBgFill="1">
        <p:nvSpPr>
          <p:cNvPr id="157" name="Rectangle 21">
            <a:extLst>
              <a:ext uri="{C183D7F6-B498-43B3-948B-1728B52AA6E4}">
                <adec:decorative xmlns:adec="http://schemas.microsoft.com/office/drawing/2017/decorative" val="1"/>
              </a:ext>
            </a:extLst>
          </p:cNvPr>
          <p:cNvSpPr/>
          <p:nvPr/>
        </p:nvSpPr>
        <p:spPr>
          <a:xfrm>
            <a:off x="0" y="0"/>
            <a:ext cx="1218816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158" name="PlaceHolder 1"/>
          <p:cNvSpPr>
            <a:spLocks noGrp="1"/>
          </p:cNvSpPr>
          <p:nvPr>
            <p:ph type="title"/>
          </p:nvPr>
        </p:nvSpPr>
        <p:spPr>
          <a:xfrm>
            <a:off x="521280" y="976320"/>
            <a:ext cx="11154960" cy="1635840"/>
          </a:xfrm>
          <a:prstGeom prst="rect">
            <a:avLst/>
          </a:prstGeom>
          <a:noFill/>
          <a:ln w="0">
            <a:noFill/>
          </a:ln>
        </p:spPr>
        <p:txBody>
          <a:bodyPr lIns="91440" tIns="45720" rIns="91440" bIns="45720" anchor="t">
            <a:normAutofit/>
          </a:bodyPr>
          <a:lstStyle/>
          <a:p>
            <a:pPr indent="0" defTabSz="914400">
              <a:lnSpc>
                <a:spcPct val="90000"/>
              </a:lnSpc>
              <a:buNone/>
              <a:tabLst>
                <a:tab pos="0" algn="l"/>
              </a:tabLst>
            </a:pPr>
            <a:r>
              <a:rPr lang="en-US" sz="5400" b="1" strike="noStrike" spc="-1">
                <a:solidFill>
                  <a:srgbClr val="1F1F1F"/>
                </a:solidFill>
                <a:latin typeface="Google Sans"/>
              </a:rPr>
              <a:t>Benefits of Decentralized Networks</a:t>
            </a:r>
            <a:endParaRPr lang="en-US" sz="5400" b="0" strike="noStrike" spc="-1">
              <a:solidFill>
                <a:srgbClr val="000000"/>
              </a:solidFill>
              <a:latin typeface="Arial"/>
            </a:endParaRPr>
          </a:p>
        </p:txBody>
      </p:sp>
      <p:sp>
        <p:nvSpPr>
          <p:cNvPr id="159" name="Rectangle 23">
            <a:extLst>
              <a:ext uri="{C183D7F6-B498-43B3-948B-1728B52AA6E4}">
                <adec:decorative xmlns:adec="http://schemas.microsoft.com/office/drawing/2017/decorative" val="1"/>
              </a:ext>
            </a:extLst>
          </p:cNvPr>
          <p:cNvSpPr/>
          <p:nvPr/>
        </p:nvSpPr>
        <p:spPr>
          <a:xfrm>
            <a:off x="518040" y="507960"/>
            <a:ext cx="111549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160" name="TextBox 6"/>
          <p:cNvSpPr/>
          <p:nvPr/>
        </p:nvSpPr>
        <p:spPr>
          <a:xfrm>
            <a:off x="518040" y="3172680"/>
            <a:ext cx="4944600" cy="301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100000"/>
              </a:lnSpc>
              <a:spcAft>
                <a:spcPts val="601"/>
              </a:spcAft>
            </a:pPr>
            <a:endParaRPr lang="en-US" sz="1700" b="0" strike="noStrike" spc="-1">
              <a:solidFill>
                <a:schemeClr val="dk1"/>
              </a:solidFill>
              <a:latin typeface="Bierstadt"/>
            </a:endParaRPr>
          </a:p>
        </p:txBody>
      </p:sp>
      <p:graphicFrame>
        <p:nvGraphicFramePr>
          <p:cNvPr id="2" name="Diagram2"/>
          <p:cNvGraphicFramePr/>
          <p:nvPr>
            <p:extLst>
              <p:ext uri="{D42A27DB-BD31-4B8C-83A1-F6EECF244321}">
                <p14:modId xmlns:p14="http://schemas.microsoft.com/office/powerpoint/2010/main" val="3194417973"/>
              </p:ext>
            </p:extLst>
          </p:nvPr>
        </p:nvGraphicFramePr>
        <p:xfrm>
          <a:off x="528480" y="2780640"/>
          <a:ext cx="11154960" cy="3516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518040" y="978480"/>
            <a:ext cx="5020560" cy="486972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The Internet: Layers of open protocols</a:t>
            </a:r>
            <a:endParaRPr lang="en-US" sz="5400" b="0" strike="noStrike" spc="-1">
              <a:solidFill>
                <a:srgbClr val="000000"/>
              </a:solidFill>
              <a:latin typeface="Arial"/>
            </a:endParaRPr>
          </a:p>
        </p:txBody>
      </p:sp>
      <p:pic>
        <p:nvPicPr>
          <p:cNvPr id="89" name="Content Placeholder 6"/>
          <p:cNvPicPr/>
          <p:nvPr/>
        </p:nvPicPr>
        <p:blipFill>
          <a:blip r:embed="rId2"/>
          <a:stretch/>
        </p:blipFill>
        <p:spPr>
          <a:xfrm>
            <a:off x="6662880" y="2431080"/>
            <a:ext cx="5020560" cy="1947600"/>
          </a:xfrm>
          <a:prstGeom prst="rect">
            <a:avLst/>
          </a:prstGeom>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518040" y="978120"/>
            <a:ext cx="11164680" cy="107244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4000" b="1" strike="noStrike" spc="-1">
                <a:solidFill>
                  <a:schemeClr val="dk1"/>
                </a:solidFill>
                <a:latin typeface="Bierstadt"/>
              </a:rPr>
              <a:t>Bitcoin Addresses Example</a:t>
            </a:r>
            <a:endParaRPr lang="en-US" sz="4000" b="0" strike="noStrike" spc="-1">
              <a:solidFill>
                <a:srgbClr val="000000"/>
              </a:solidFill>
              <a:latin typeface="Arial"/>
            </a:endParaRPr>
          </a:p>
        </p:txBody>
      </p:sp>
      <p:pic>
        <p:nvPicPr>
          <p:cNvPr id="162" name="Picture 4"/>
          <p:cNvPicPr/>
          <p:nvPr/>
        </p:nvPicPr>
        <p:blipFill>
          <a:blip r:embed="rId2"/>
          <a:stretch/>
        </p:blipFill>
        <p:spPr>
          <a:xfrm>
            <a:off x="2735280" y="2525760"/>
            <a:ext cx="6720840" cy="326088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518040" y="978480"/>
            <a:ext cx="5020560" cy="486972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Transaction format</a:t>
            </a:r>
            <a:endParaRPr lang="en-US" sz="5400" b="0" strike="noStrike" spc="-1">
              <a:solidFill>
                <a:srgbClr val="000000"/>
              </a:solidFill>
              <a:latin typeface="Arial"/>
            </a:endParaRPr>
          </a:p>
        </p:txBody>
      </p:sp>
      <p:pic>
        <p:nvPicPr>
          <p:cNvPr id="164" name="Content Placeholder 9"/>
          <p:cNvPicPr/>
          <p:nvPr/>
        </p:nvPicPr>
        <p:blipFill>
          <a:blip r:embed="rId3"/>
          <a:stretch/>
        </p:blipFill>
        <p:spPr>
          <a:xfrm>
            <a:off x="6564240" y="394200"/>
            <a:ext cx="5020560" cy="2363760"/>
          </a:xfrm>
          <a:prstGeom prst="rect">
            <a:avLst/>
          </a:prstGeom>
          <a:ln w="0">
            <a:noFill/>
          </a:ln>
        </p:spPr>
      </p:pic>
      <p:pic>
        <p:nvPicPr>
          <p:cNvPr id="165" name="Picture 11"/>
          <p:cNvPicPr/>
          <p:nvPr/>
        </p:nvPicPr>
        <p:blipFill>
          <a:blip r:embed="rId4"/>
          <a:stretch/>
        </p:blipFill>
        <p:spPr>
          <a:xfrm>
            <a:off x="1642680" y="2971440"/>
            <a:ext cx="8906040" cy="3700800"/>
          </a:xfrm>
          <a:prstGeom prst="rect">
            <a:avLst/>
          </a:prstGeom>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8040" y="978120"/>
            <a:ext cx="11164680" cy="1072440"/>
          </a:xfrm>
          <a:prstGeom prst="rect">
            <a:avLst/>
          </a:prstGeom>
          <a:noFill/>
          <a:ln w="0">
            <a:noFill/>
          </a:ln>
        </p:spPr>
        <p:txBody>
          <a:bodyPr lIns="91440" tIns="45720" rIns="91440" bIns="45720" anchor="t">
            <a:normAutofit fontScale="75000" lnSpcReduction="20000"/>
          </a:bodyPr>
          <a:lstStyle/>
          <a:p>
            <a:pPr indent="0" defTabSz="914400">
              <a:lnSpc>
                <a:spcPct val="100000"/>
              </a:lnSpc>
              <a:buNone/>
              <a:tabLst>
                <a:tab pos="0" algn="l"/>
              </a:tabLst>
            </a:pPr>
            <a:r>
              <a:rPr lang="en-US" sz="5400" b="1" strike="noStrike" spc="-1">
                <a:solidFill>
                  <a:schemeClr val="dk1"/>
                </a:solidFill>
                <a:latin typeface="Bierstadt"/>
              </a:rPr>
              <a:t>Timestamped Append-only Log - Blockchain</a:t>
            </a:r>
            <a:endParaRPr lang="en-US" sz="5400" b="0" strike="noStrike" spc="-1">
              <a:solidFill>
                <a:srgbClr val="000000"/>
              </a:solidFill>
              <a:latin typeface="Arial"/>
            </a:endParaRPr>
          </a:p>
        </p:txBody>
      </p:sp>
      <p:pic>
        <p:nvPicPr>
          <p:cNvPr id="167" name="Content Placeholder 4"/>
          <p:cNvPicPr/>
          <p:nvPr/>
        </p:nvPicPr>
        <p:blipFill>
          <a:blip r:embed="rId3"/>
          <a:stretch/>
        </p:blipFill>
        <p:spPr>
          <a:xfrm>
            <a:off x="4365360" y="2467800"/>
            <a:ext cx="7638840" cy="4119120"/>
          </a:xfrm>
          <a:prstGeom prst="rect">
            <a:avLst/>
          </a:prstGeom>
          <a:ln w="0">
            <a:noFill/>
          </a:ln>
        </p:spPr>
      </p:pic>
      <p:sp>
        <p:nvSpPr>
          <p:cNvPr id="168" name="TextBox 6"/>
          <p:cNvSpPr/>
          <p:nvPr/>
        </p:nvSpPr>
        <p:spPr>
          <a:xfrm>
            <a:off x="518040" y="3124440"/>
            <a:ext cx="3168360" cy="25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0" strike="noStrike" spc="-1">
                <a:solidFill>
                  <a:schemeClr val="dk1"/>
                </a:solidFill>
                <a:latin typeface="Bierstadt"/>
              </a:rPr>
              <a:t>Block Header</a:t>
            </a:r>
            <a:endParaRPr lang="en-US" sz="2000" b="0" strike="noStrike" spc="-1">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a:solidFill>
                  <a:schemeClr val="dk1"/>
                </a:solidFill>
                <a:latin typeface="Bierstadt"/>
              </a:rPr>
              <a:t>Version </a:t>
            </a:r>
            <a:endParaRPr lang="en-US" sz="2000" b="0" strike="noStrike" spc="-1">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a:solidFill>
                  <a:schemeClr val="dk1"/>
                </a:solidFill>
                <a:latin typeface="Bierstadt"/>
              </a:rPr>
              <a:t> Previous Block hash </a:t>
            </a:r>
            <a:endParaRPr lang="en-US" sz="2000" b="0" strike="noStrike" spc="-1">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a:solidFill>
                  <a:schemeClr val="dk1"/>
                </a:solidFill>
                <a:latin typeface="Bierstadt"/>
              </a:rPr>
              <a:t> Merkle Root hash </a:t>
            </a:r>
            <a:endParaRPr lang="en-US" sz="2000" b="0" strike="noStrike" spc="-1">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a:solidFill>
                  <a:schemeClr val="dk1"/>
                </a:solidFill>
                <a:latin typeface="Bierstadt"/>
              </a:rPr>
              <a:t>Timestamp </a:t>
            </a:r>
            <a:endParaRPr lang="en-US" sz="2000" b="0" strike="noStrike" spc="-1">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a:solidFill>
                  <a:schemeClr val="dk1"/>
                </a:solidFill>
                <a:latin typeface="Bierstadt"/>
              </a:rPr>
              <a:t> Difficulty target </a:t>
            </a:r>
            <a:endParaRPr lang="en-US" sz="2000" b="0" strike="noStrike" spc="-1">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a:solidFill>
                  <a:schemeClr val="dk1"/>
                </a:solidFill>
                <a:latin typeface="Bierstadt"/>
              </a:rPr>
              <a:t> Nonce</a:t>
            </a:r>
            <a:endParaRPr lang="en-US" sz="20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518040" y="703800"/>
            <a:ext cx="11486520" cy="70128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4000" b="1" strike="noStrike" spc="-1">
                <a:solidFill>
                  <a:schemeClr val="dk1"/>
                </a:solidFill>
                <a:latin typeface="Bierstadt"/>
              </a:rPr>
              <a:t>Proof of Work</a:t>
            </a:r>
            <a:endParaRPr lang="en-US" sz="4000" b="0" strike="noStrike" spc="-1">
              <a:solidFill>
                <a:srgbClr val="000000"/>
              </a:solidFill>
              <a:latin typeface="Arial"/>
            </a:endParaRPr>
          </a:p>
        </p:txBody>
      </p:sp>
      <p:sp>
        <p:nvSpPr>
          <p:cNvPr id="170" name="PlaceHolder 2"/>
          <p:cNvSpPr>
            <a:spLocks noGrp="1"/>
          </p:cNvSpPr>
          <p:nvPr>
            <p:ph/>
          </p:nvPr>
        </p:nvSpPr>
        <p:spPr>
          <a:xfrm>
            <a:off x="324360" y="1406160"/>
            <a:ext cx="11486520" cy="4207320"/>
          </a:xfrm>
          <a:prstGeom prst="rect">
            <a:avLst/>
          </a:prstGeom>
          <a:noFill/>
          <a:ln w="0">
            <a:noFill/>
          </a:ln>
        </p:spPr>
        <p:txBody>
          <a:bodyPr lIns="91440" tIns="45720" rIns="91440" bIns="45720" anchor="t">
            <a:noAutofit/>
          </a:bodyPr>
          <a:lstStyle/>
          <a:p>
            <a:pPr indent="0" defTabSz="914400">
              <a:lnSpc>
                <a:spcPct val="110000"/>
              </a:lnSpc>
              <a:spcBef>
                <a:spcPts val="1001"/>
              </a:spcBef>
              <a:buNone/>
              <a:tabLst>
                <a:tab pos="0" algn="l"/>
              </a:tabLst>
            </a:pPr>
            <a:r>
              <a:rPr lang="en-US" sz="2000" b="0" u="sng" strike="noStrike" spc="-1">
                <a:solidFill>
                  <a:schemeClr val="dk1"/>
                </a:solidFill>
                <a:uFillTx/>
                <a:latin typeface="Bierstadt"/>
                <a:hlinkClick r:id="rId2"/>
              </a:rPr>
              <a:t>Hashcash</a:t>
            </a:r>
            <a:r>
              <a:rPr lang="en-US" sz="2000" b="0" strike="noStrike" spc="-1">
                <a:solidFill>
                  <a:schemeClr val="dk1"/>
                </a:solidFill>
                <a:latin typeface="Bierstadt"/>
              </a:rPr>
              <a:t> - Proof of Work (Adam Back, 1997) :</a:t>
            </a:r>
            <a:endParaRPr lang="en-US" sz="2000" b="0" strike="noStrike" spc="-1">
              <a:solidFill>
                <a:srgbClr val="000000"/>
              </a:solidFill>
              <a:latin typeface="Arial"/>
            </a:endParaRPr>
          </a:p>
          <a:p>
            <a:pPr marL="274320" indent="0" defTabSz="914400">
              <a:lnSpc>
                <a:spcPct val="110000"/>
              </a:lnSpc>
              <a:spcBef>
                <a:spcPts val="499"/>
              </a:spcBef>
              <a:buNone/>
              <a:tabLst>
                <a:tab pos="0" algn="l"/>
              </a:tabLst>
            </a:pPr>
            <a:r>
              <a:rPr lang="en-US" sz="1800" b="0" strike="noStrike" spc="-1">
                <a:solidFill>
                  <a:schemeClr val="dk1"/>
                </a:solidFill>
                <a:latin typeface="Bierstadt"/>
              </a:rPr>
              <a:t>Proposed to address E-mail Spam and Denial of Service attacks</a:t>
            </a:r>
            <a:endParaRPr lang="en-US" sz="1800" b="0" strike="noStrike" spc="-1">
              <a:solidFill>
                <a:srgbClr val="000000"/>
              </a:solidFill>
              <a:latin typeface="Arial"/>
            </a:endParaRPr>
          </a:p>
          <a:p>
            <a:pPr marL="891720" lvl="3" indent="-34308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Requires computational work to find a hash within predetermined range</a:t>
            </a:r>
            <a:endParaRPr lang="en-US" sz="1600" b="0" strike="noStrike" spc="-1">
              <a:solidFill>
                <a:srgbClr val="000000"/>
              </a:solidFill>
              <a:latin typeface="Arial"/>
            </a:endParaRPr>
          </a:p>
          <a:p>
            <a:pPr marL="891720" lvl="3" indent="-34308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Difficulty defined by Hash outputs’ # of leading zeros </a:t>
            </a:r>
            <a:endParaRPr lang="en-US" sz="1600" b="0" strike="noStrike" spc="-1">
              <a:solidFill>
                <a:srgbClr val="000000"/>
              </a:solidFill>
              <a:latin typeface="Arial"/>
            </a:endParaRPr>
          </a:p>
          <a:p>
            <a:pPr marL="891720" lvl="3" indent="-34308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 Proof of Work can be Efficiently Verified</a:t>
            </a:r>
            <a:endParaRPr lang="en-US" sz="16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Blockchain – Proof of Work</a:t>
            </a:r>
            <a:endParaRPr lang="en-US" sz="2000" b="0" strike="noStrike" spc="-1">
              <a:solidFill>
                <a:srgbClr val="000000"/>
              </a:solidFill>
              <a:latin typeface="Arial"/>
            </a:endParaRPr>
          </a:p>
          <a:p>
            <a:pPr indent="0" defTabSz="914400">
              <a:lnSpc>
                <a:spcPct val="110000"/>
              </a:lnSpc>
              <a:spcBef>
                <a:spcPts val="1001"/>
              </a:spcBef>
              <a:buNone/>
              <a:tabLst>
                <a:tab pos="0" algn="l"/>
              </a:tabLst>
            </a:pPr>
            <a:r>
              <a:rPr lang="en-US" sz="1800" b="0" strike="noStrike" spc="-1">
                <a:solidFill>
                  <a:srgbClr val="000000"/>
                </a:solidFill>
                <a:latin typeface="Calibri"/>
              </a:rPr>
              <a:t>Proof of work is the most common consensus mechanism used in blockchains. It is a computationally intensive process that requires </a:t>
            </a:r>
            <a:r>
              <a:rPr lang="en-US" sz="1800" b="0" strike="noStrike" spc="-1">
                <a:solidFill>
                  <a:srgbClr val="FF0000"/>
                </a:solidFill>
                <a:latin typeface="Calibri"/>
              </a:rPr>
              <a:t>miners</a:t>
            </a:r>
            <a:r>
              <a:rPr lang="en-US" sz="1800" b="0" strike="noStrike" spc="-1">
                <a:solidFill>
                  <a:srgbClr val="000000"/>
                </a:solidFill>
                <a:latin typeface="Calibri"/>
              </a:rPr>
              <a:t> to solve complex mathematical problems to add new blocks to the blockchain.</a:t>
            </a:r>
            <a:r>
              <a:rPr lang="en-US" sz="2000" b="0" strike="noStrike" spc="-1">
                <a:solidFill>
                  <a:schemeClr val="dk1"/>
                </a:solidFill>
                <a:latin typeface="Bierstadt"/>
              </a:rPr>
              <a:t> </a:t>
            </a:r>
            <a:br>
              <a:rPr sz="2000"/>
            </a:br>
            <a:endParaRPr lang="en-US" sz="2000" b="0" strike="noStrike" spc="-1">
              <a:solidFill>
                <a:srgbClr val="000000"/>
              </a:solidFill>
              <a:latin typeface="Arial"/>
            </a:endParaRPr>
          </a:p>
        </p:txBody>
      </p:sp>
      <p:pic>
        <p:nvPicPr>
          <p:cNvPr id="171" name="Picture 4"/>
          <p:cNvPicPr/>
          <p:nvPr/>
        </p:nvPicPr>
        <p:blipFill>
          <a:blip r:embed="rId3"/>
          <a:stretch/>
        </p:blipFill>
        <p:spPr>
          <a:xfrm>
            <a:off x="8723880" y="1488960"/>
            <a:ext cx="2643480" cy="2041560"/>
          </a:xfrm>
          <a:prstGeom prst="rect">
            <a:avLst/>
          </a:prstGeom>
          <a:ln w="0">
            <a:noFill/>
          </a:ln>
        </p:spPr>
      </p:pic>
      <p:pic>
        <p:nvPicPr>
          <p:cNvPr id="172" name="Picture 6"/>
          <p:cNvPicPr/>
          <p:nvPr/>
        </p:nvPicPr>
        <p:blipFill>
          <a:blip r:embed="rId4"/>
          <a:stretch/>
        </p:blipFill>
        <p:spPr>
          <a:xfrm>
            <a:off x="3467880" y="4489200"/>
            <a:ext cx="5255280" cy="224964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518040" y="978480"/>
            <a:ext cx="10257480" cy="115452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Cont.</a:t>
            </a:r>
            <a:endParaRPr lang="en-US" sz="5400" b="0" strike="noStrike" spc="-1">
              <a:solidFill>
                <a:srgbClr val="000000"/>
              </a:solidFill>
              <a:latin typeface="Arial"/>
            </a:endParaRPr>
          </a:p>
        </p:txBody>
      </p:sp>
      <p:pic>
        <p:nvPicPr>
          <p:cNvPr id="174" name="Content Placeholder 6"/>
          <p:cNvPicPr/>
          <p:nvPr/>
        </p:nvPicPr>
        <p:blipFill>
          <a:blip r:embed="rId2"/>
          <a:srcRect t="9546"/>
          <a:stretch/>
        </p:blipFill>
        <p:spPr>
          <a:xfrm>
            <a:off x="252720" y="2684880"/>
            <a:ext cx="5943240" cy="2896560"/>
          </a:xfrm>
          <a:prstGeom prst="rect">
            <a:avLst/>
          </a:prstGeom>
          <a:ln w="0">
            <a:noFill/>
          </a:ln>
        </p:spPr>
      </p:pic>
      <p:pic>
        <p:nvPicPr>
          <p:cNvPr id="175" name="Picture 8"/>
          <p:cNvPicPr/>
          <p:nvPr/>
        </p:nvPicPr>
        <p:blipFill>
          <a:blip r:embed="rId3"/>
          <a:stretch/>
        </p:blipFill>
        <p:spPr>
          <a:xfrm>
            <a:off x="6395400" y="2684880"/>
            <a:ext cx="5668200" cy="2896560"/>
          </a:xfrm>
          <a:prstGeom prst="rect">
            <a:avLst/>
          </a:prstGeom>
          <a:ln w="0">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518040" y="978480"/>
            <a:ext cx="10778760" cy="869400"/>
          </a:xfrm>
          <a:prstGeom prst="rect">
            <a:avLst/>
          </a:prstGeom>
          <a:noFill/>
          <a:ln w="0">
            <a:noFill/>
          </a:ln>
        </p:spPr>
        <p:txBody>
          <a:bodyPr lIns="91440" tIns="45720" rIns="91440" bIns="45720" anchor="t">
            <a:normAutofit fontScale="88333"/>
          </a:bodyPr>
          <a:lstStyle/>
          <a:p>
            <a:pPr indent="0" defTabSz="914400">
              <a:lnSpc>
                <a:spcPct val="100000"/>
              </a:lnSpc>
              <a:buNone/>
              <a:tabLst>
                <a:tab pos="0" algn="l"/>
              </a:tabLst>
            </a:pPr>
            <a:r>
              <a:rPr lang="en-US" sz="5400" b="1" strike="noStrike" spc="-1">
                <a:solidFill>
                  <a:schemeClr val="dk1"/>
                </a:solidFill>
                <a:latin typeface="Bierstadt"/>
              </a:rPr>
              <a:t>Bitcoin Proof of Work Difficulty</a:t>
            </a:r>
            <a:endParaRPr lang="en-US" sz="5400" b="0" strike="noStrike" spc="-1">
              <a:solidFill>
                <a:srgbClr val="000000"/>
              </a:solidFill>
              <a:latin typeface="Arial"/>
            </a:endParaRPr>
          </a:p>
        </p:txBody>
      </p:sp>
      <p:sp>
        <p:nvSpPr>
          <p:cNvPr id="177" name="PlaceHolder 2"/>
          <p:cNvSpPr>
            <a:spLocks noGrp="1"/>
          </p:cNvSpPr>
          <p:nvPr>
            <p:ph/>
          </p:nvPr>
        </p:nvSpPr>
        <p:spPr>
          <a:xfrm>
            <a:off x="518040" y="1848600"/>
            <a:ext cx="11164680" cy="4679280"/>
          </a:xfrm>
          <a:prstGeom prst="rect">
            <a:avLst/>
          </a:prstGeom>
          <a:noFill/>
          <a:ln w="0">
            <a:noFill/>
          </a:ln>
        </p:spPr>
        <p:txBody>
          <a:bodyPr lIns="91440" tIns="45720" rIns="91440" bIns="45720" anchor="t">
            <a:noAutofit/>
          </a:bodyPr>
          <a:lstStyle/>
          <a:p>
            <a:pPr indent="0" defTabSz="914400">
              <a:lnSpc>
                <a:spcPct val="110000"/>
              </a:lnSpc>
              <a:spcBef>
                <a:spcPts val="1001"/>
              </a:spcBef>
              <a:buNone/>
              <a:tabLst>
                <a:tab pos="0" algn="l"/>
              </a:tabLst>
            </a:pPr>
            <a:r>
              <a:rPr lang="en-US" sz="2000" b="0" strike="noStrike" spc="-1">
                <a:solidFill>
                  <a:schemeClr val="dk1"/>
                </a:solidFill>
                <a:latin typeface="Bierstadt"/>
              </a:rPr>
              <a:t>• Targets 10 minute average block generation time </a:t>
            </a:r>
            <a:endParaRPr lang="en-US" sz="20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 Defined by the # of leading zeros Hash output requires to solve proof of work </a:t>
            </a:r>
            <a:endParaRPr lang="en-US" sz="20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 Adjusts every 2016 blocks - about every two weeks </a:t>
            </a:r>
            <a:endParaRPr lang="en-US" sz="20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 Currently, &gt; 18 leading zeros (out of 64 hexadecimal characters) </a:t>
            </a:r>
            <a:endParaRPr lang="en-US" sz="20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 Block 541974 (9/18/18)- 18 leading zeros 0000000000000000001104a863046dfbad1a2941128815669623ff93c2a3945f </a:t>
            </a:r>
            <a:endParaRPr lang="en-US" sz="2000" b="0" strike="noStrike" spc="-1">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518040" y="978480"/>
            <a:ext cx="11368440" cy="1685520"/>
          </a:xfrm>
          <a:prstGeom prst="rect">
            <a:avLst/>
          </a:prstGeom>
          <a:noFill/>
          <a:ln w="0">
            <a:noFill/>
          </a:ln>
        </p:spPr>
        <p:txBody>
          <a:bodyPr lIns="91440" tIns="45720" rIns="91440" bIns="45720" anchor="t">
            <a:normAutofit fontScale="96666"/>
          </a:bodyPr>
          <a:lstStyle/>
          <a:p>
            <a:pPr indent="0" defTabSz="914400">
              <a:lnSpc>
                <a:spcPct val="100000"/>
              </a:lnSpc>
              <a:buNone/>
              <a:tabLst>
                <a:tab pos="0" algn="l"/>
              </a:tabLst>
            </a:pPr>
            <a:r>
              <a:rPr lang="fr-FR" sz="5400" b="1" strike="noStrike" spc="-1">
                <a:solidFill>
                  <a:schemeClr val="dk1"/>
                </a:solidFill>
                <a:latin typeface="Bierstadt"/>
              </a:rPr>
              <a:t>Blockchain – Consensus supports Longest Chain </a:t>
            </a:r>
            <a:endParaRPr lang="en-US" sz="5400" b="0" strike="noStrike" spc="-1">
              <a:solidFill>
                <a:srgbClr val="000000"/>
              </a:solidFill>
              <a:latin typeface="Arial"/>
            </a:endParaRPr>
          </a:p>
        </p:txBody>
      </p:sp>
      <p:pic>
        <p:nvPicPr>
          <p:cNvPr id="179" name="Content Placeholder 4"/>
          <p:cNvPicPr/>
          <p:nvPr/>
        </p:nvPicPr>
        <p:blipFill>
          <a:blip r:embed="rId3"/>
          <a:stretch/>
        </p:blipFill>
        <p:spPr>
          <a:xfrm>
            <a:off x="2801520" y="3075480"/>
            <a:ext cx="6895800" cy="2933280"/>
          </a:xfrm>
          <a:prstGeom prst="rect">
            <a:avLst/>
          </a:prstGeom>
          <a:ln w="0">
            <a:noFill/>
          </a:ln>
        </p:spPr>
      </p:pic>
      <p:sp>
        <p:nvSpPr>
          <p:cNvPr id="180" name="TextBox 6"/>
          <p:cNvSpPr/>
          <p:nvPr/>
        </p:nvSpPr>
        <p:spPr>
          <a:xfrm>
            <a:off x="5978160" y="1946880"/>
            <a:ext cx="60951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i="1" strike="noStrike" spc="-1">
                <a:solidFill>
                  <a:srgbClr val="3C3E3E"/>
                </a:solidFill>
                <a:latin typeface="source-serif-pro"/>
              </a:rPr>
              <a:t>“ The majority decision is represented by the longest chain, which has the greatest proof-of-work effort invested in it. — </a:t>
            </a:r>
            <a:r>
              <a:rPr lang="en-US" sz="1800" b="0" i="1" u="sng" strike="noStrike" spc="-1">
                <a:solidFill>
                  <a:schemeClr val="dk1"/>
                </a:solidFill>
                <a:uFillTx/>
                <a:latin typeface="source-serif-pro"/>
                <a:hlinkClick r:id="rId4"/>
              </a:rPr>
              <a:t>Satoshi Nakamoto</a:t>
            </a:r>
            <a:r>
              <a:rPr lang="en-US" sz="1800" b="0" i="1" strike="noStrike" spc="-1">
                <a:solidFill>
                  <a:srgbClr val="3C3E3E"/>
                </a:solidFill>
                <a:latin typeface="source-serif-pro"/>
              </a:rPr>
              <a:t>”</a:t>
            </a:r>
            <a:endParaRPr lang="en-US"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518040" y="978480"/>
            <a:ext cx="11368440" cy="94788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fr-FR" sz="5400" b="1" strike="noStrike" spc="-1">
                <a:solidFill>
                  <a:schemeClr val="dk1"/>
                </a:solidFill>
                <a:latin typeface="Bierstadt"/>
              </a:rPr>
              <a:t>Cont.</a:t>
            </a:r>
            <a:endParaRPr lang="en-US" sz="5400" b="0" strike="noStrike" spc="-1">
              <a:solidFill>
                <a:srgbClr val="000000"/>
              </a:solidFill>
              <a:latin typeface="Arial"/>
            </a:endParaRPr>
          </a:p>
        </p:txBody>
      </p:sp>
      <p:sp>
        <p:nvSpPr>
          <p:cNvPr id="182" name="PlaceHolder 2"/>
          <p:cNvSpPr>
            <a:spLocks noGrp="1"/>
          </p:cNvSpPr>
          <p:nvPr>
            <p:ph/>
          </p:nvPr>
        </p:nvSpPr>
        <p:spPr>
          <a:xfrm>
            <a:off x="698040" y="1927080"/>
            <a:ext cx="10984680" cy="4930200"/>
          </a:xfrm>
          <a:prstGeom prst="rect">
            <a:avLst/>
          </a:prstGeom>
          <a:noFill/>
          <a:ln w="0">
            <a:noFill/>
          </a:ln>
        </p:spPr>
        <p:txBody>
          <a:bodyPr lIns="91440" tIns="45720" rIns="91440" bIns="45720" anchor="t">
            <a:normAutofit/>
          </a:bodyPr>
          <a:lstStyle/>
          <a:p>
            <a:pPr indent="0" defTabSz="914400">
              <a:lnSpc>
                <a:spcPct val="110000"/>
              </a:lnSpc>
              <a:spcBef>
                <a:spcPts val="1001"/>
              </a:spcBef>
              <a:buNone/>
              <a:tabLst>
                <a:tab pos="0" algn="l"/>
              </a:tabLst>
            </a:pPr>
            <a:r>
              <a:rPr lang="en-US" sz="2000" b="1" strike="noStrike" spc="-1">
                <a:solidFill>
                  <a:srgbClr val="1F1F1F"/>
                </a:solidFill>
                <a:latin typeface="Google Sans"/>
              </a:rPr>
              <a:t>Longest Chain Rule:</a:t>
            </a:r>
            <a:endParaRPr lang="en-US" sz="2000" b="0" strike="noStrike" spc="-1">
              <a:solidFill>
                <a:srgbClr val="000000"/>
              </a:solidFill>
              <a:latin typeface="Arial"/>
            </a:endParaRPr>
          </a:p>
          <a:p>
            <a:pPr marL="274320" lvl="1" indent="-274320" defTabSz="914400">
              <a:lnSpc>
                <a:spcPct val="110000"/>
              </a:lnSpc>
              <a:spcBef>
                <a:spcPts val="499"/>
              </a:spcBef>
              <a:buClr>
                <a:srgbClr val="1F1F1F"/>
              </a:buClr>
              <a:buFont typeface="Arial"/>
              <a:buChar char="•"/>
              <a:tabLst>
                <a:tab pos="0" algn="l"/>
              </a:tabLst>
            </a:pPr>
            <a:r>
              <a:rPr lang="en-US" sz="1800" b="0" strike="noStrike" spc="-1">
                <a:solidFill>
                  <a:srgbClr val="1F1F1F"/>
                </a:solidFill>
                <a:latin typeface="Google Sans"/>
              </a:rPr>
              <a:t>Imagine the blockchain as a chain of blocks, each holding data and linked to the previous one. The </a:t>
            </a:r>
            <a:r>
              <a:rPr lang="en-US" sz="1800" b="1" strike="noStrike" spc="-1">
                <a:solidFill>
                  <a:srgbClr val="1F1F1F"/>
                </a:solidFill>
                <a:latin typeface="Google Sans"/>
              </a:rPr>
              <a:t>Longest Chain Rule</a:t>
            </a:r>
            <a:r>
              <a:rPr lang="en-US" sz="1800" b="0" strike="noStrike" spc="-1">
                <a:solidFill>
                  <a:srgbClr val="1F1F1F"/>
                </a:solidFill>
                <a:latin typeface="Google Sans"/>
              </a:rPr>
              <a:t> dictates that </a:t>
            </a:r>
            <a:r>
              <a:rPr lang="en-US" sz="1800" b="1" strike="noStrike" spc="-1">
                <a:solidFill>
                  <a:srgbClr val="1F1F1F"/>
                </a:solidFill>
                <a:latin typeface="Google Sans"/>
              </a:rPr>
              <a:t>the chain with the most cumulative computational effort behind it, represented by the most blocks, is considered the true and valid chain</a:t>
            </a:r>
            <a:r>
              <a:rPr lang="en-US" sz="1800" b="0" strike="noStrike" spc="-1">
                <a:solidFill>
                  <a:srgbClr val="1F1F1F"/>
                </a:solidFill>
                <a:latin typeface="Google Sans"/>
              </a:rPr>
              <a:t>.</a:t>
            </a:r>
            <a:endParaRPr lang="en-US" sz="1800" b="0" strike="noStrike" spc="-1">
              <a:solidFill>
                <a:srgbClr val="000000"/>
              </a:solidFill>
              <a:latin typeface="Arial"/>
            </a:endParaRPr>
          </a:p>
          <a:p>
            <a:pPr marL="274320" lvl="1" indent="-274320" defTabSz="914400">
              <a:lnSpc>
                <a:spcPct val="110000"/>
              </a:lnSpc>
              <a:spcBef>
                <a:spcPts val="499"/>
              </a:spcBef>
              <a:buClr>
                <a:srgbClr val="1F1F1F"/>
              </a:buClr>
              <a:buFont typeface="Arial"/>
              <a:buChar char="•"/>
              <a:tabLst>
                <a:tab pos="0" algn="l"/>
              </a:tabLst>
            </a:pPr>
            <a:r>
              <a:rPr lang="en-US" sz="1800" b="0" strike="noStrike" spc="-1">
                <a:solidFill>
                  <a:srgbClr val="1F1F1F"/>
                </a:solidFill>
                <a:latin typeface="Google Sans"/>
              </a:rPr>
              <a:t>Miners or validators dedicate computing power to solve complex puzzles, adding new blocks to the chain. The longer the chain, the more work went into building it, making it harder to tamper with or create a competing chain.</a:t>
            </a:r>
            <a:endParaRPr lang="en-US" sz="1800" b="0" strike="noStrike" spc="-1">
              <a:solidFill>
                <a:srgbClr val="000000"/>
              </a:solidFill>
              <a:latin typeface="Arial"/>
            </a:endParaRPr>
          </a:p>
          <a:p>
            <a:pPr marL="274320" lvl="1" indent="-274320" defTabSz="914400">
              <a:lnSpc>
                <a:spcPct val="110000"/>
              </a:lnSpc>
              <a:spcBef>
                <a:spcPts val="499"/>
              </a:spcBef>
              <a:buClr>
                <a:srgbClr val="1F1F1F"/>
              </a:buClr>
              <a:buFont typeface="Arial"/>
              <a:buChar char="•"/>
              <a:tabLst>
                <a:tab pos="0" algn="l"/>
              </a:tabLst>
            </a:pPr>
            <a:r>
              <a:rPr lang="en-US" sz="1800" b="0" strike="noStrike" spc="-1">
                <a:solidFill>
                  <a:srgbClr val="1F1F1F"/>
                </a:solidFill>
                <a:latin typeface="Google Sans"/>
              </a:rPr>
              <a:t>This rule incentivizes honest participation, as miners are rewarded for contributing to the longest chain, ensuring network security and consistency.</a:t>
            </a:r>
            <a:endParaRPr lang="en-US" sz="1800" b="0" strike="noStrike" spc="-1">
              <a:solidFill>
                <a:srgbClr val="000000"/>
              </a:solidFill>
              <a:latin typeface="Arial"/>
            </a:endParaRPr>
          </a:p>
          <a:p>
            <a:pPr marL="274320" lvl="1" indent="-274320" defTabSz="914400">
              <a:lnSpc>
                <a:spcPct val="110000"/>
              </a:lnSpc>
              <a:spcBef>
                <a:spcPts val="499"/>
              </a:spcBef>
              <a:buClr>
                <a:srgbClr val="282829"/>
              </a:buClr>
              <a:buFont typeface="Arial"/>
              <a:buChar char="•"/>
              <a:tabLst>
                <a:tab pos="0" algn="l"/>
              </a:tabLst>
            </a:pPr>
            <a:r>
              <a:rPr lang="en-US" sz="1800" b="0" strike="noStrike" spc="-1">
                <a:solidFill>
                  <a:srgbClr val="282829"/>
                </a:solidFill>
                <a:latin typeface="-apple-system"/>
              </a:rPr>
              <a:t>This rule ensures that the majority of participants agree on the state of the blockchain.</a:t>
            </a:r>
            <a:endParaRPr lang="en-US" sz="1800" b="0" strike="noStrike" spc="-1">
              <a:solidFill>
                <a:srgbClr val="000000"/>
              </a:solidFill>
              <a:latin typeface="Arial"/>
            </a:endParaRPr>
          </a:p>
          <a:p>
            <a:pPr marL="274320" lvl="1" indent="-274320" defTabSz="914400">
              <a:lnSpc>
                <a:spcPct val="110000"/>
              </a:lnSpc>
              <a:spcBef>
                <a:spcPts val="499"/>
              </a:spcBef>
              <a:buClr>
                <a:srgbClr val="1F1F1F"/>
              </a:buClr>
              <a:buFont typeface="Arial"/>
              <a:buChar char="•"/>
              <a:tabLst>
                <a:tab pos="0" algn="l"/>
              </a:tabLst>
            </a:pPr>
            <a:r>
              <a:rPr lang="en-US" sz="1800" b="0" strike="noStrike" spc="-1">
                <a:solidFill>
                  <a:srgbClr val="1F1F1F"/>
                </a:solidFill>
                <a:latin typeface="Google Sans"/>
              </a:rPr>
              <a:t>It Protecting blocks already mined on to the blockchain. it is very difficult to replace blocks (and therefore transactions) in the chain.</a:t>
            </a:r>
            <a:endParaRPr lang="en-US" sz="1800" b="0" strike="noStrike" spc="-1">
              <a:solidFill>
                <a:srgbClr val="000000"/>
              </a:solidFill>
              <a:latin typeface="Arial"/>
            </a:endParaRPr>
          </a:p>
          <a:p>
            <a:pPr indent="0" defTabSz="914400">
              <a:lnSpc>
                <a:spcPct val="110000"/>
              </a:lnSpc>
              <a:spcBef>
                <a:spcPts val="1001"/>
              </a:spcBef>
              <a:buNone/>
              <a:tabLst>
                <a:tab pos="0" algn="l"/>
              </a:tabLst>
            </a:pPr>
            <a:endParaRPr lang="en-US" sz="2000" b="0" strike="noStrike" spc="-1">
              <a:solidFill>
                <a:srgbClr val="000000"/>
              </a:solidFill>
              <a:latin typeface="Arial"/>
            </a:endParaRPr>
          </a:p>
        </p:txBody>
      </p:sp>
      <p:pic>
        <p:nvPicPr>
          <p:cNvPr id="183" name="Picture 7"/>
          <p:cNvPicPr/>
          <p:nvPr/>
        </p:nvPicPr>
        <p:blipFill>
          <a:blip r:embed="rId3"/>
          <a:stretch/>
        </p:blipFill>
        <p:spPr>
          <a:xfrm>
            <a:off x="5307120" y="772920"/>
            <a:ext cx="6185880" cy="1359000"/>
          </a:xfrm>
          <a:prstGeom prst="rect">
            <a:avLst/>
          </a:prstGeom>
          <a:ln w="0">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useBgFill="1">
        <p:nvSpPr>
          <p:cNvPr id="184" name="Rectangle 1032">
            <a:extLst>
              <a:ext uri="{C183D7F6-B498-43B3-948B-1728B52AA6E4}">
                <adec:decorative xmlns:adec="http://schemas.microsoft.com/office/drawing/2017/decorative" val="1"/>
              </a:ext>
            </a:extLst>
          </p:cNvPr>
          <p:cNvSpPr/>
          <p:nvPr/>
        </p:nvSpPr>
        <p:spPr>
          <a:xfrm>
            <a:off x="0" y="0"/>
            <a:ext cx="1218816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185" name="PlaceHolder 1"/>
          <p:cNvSpPr>
            <a:spLocks noGrp="1"/>
          </p:cNvSpPr>
          <p:nvPr>
            <p:ph type="title"/>
          </p:nvPr>
        </p:nvSpPr>
        <p:spPr>
          <a:xfrm>
            <a:off x="518040" y="976320"/>
            <a:ext cx="5020560" cy="193356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chemeClr val="dk1"/>
                </a:solidFill>
                <a:latin typeface="Bierstadt"/>
              </a:rPr>
              <a:t>Cont.</a:t>
            </a:r>
            <a:endParaRPr lang="en-US" sz="5400" b="0" strike="noStrike" spc="-1">
              <a:solidFill>
                <a:srgbClr val="000000"/>
              </a:solidFill>
              <a:latin typeface="Arial"/>
            </a:endParaRPr>
          </a:p>
        </p:txBody>
      </p:sp>
      <p:sp>
        <p:nvSpPr>
          <p:cNvPr id="186" name="Rectangle 1034">
            <a:extLst>
              <a:ext uri="{C183D7F6-B498-43B3-948B-1728B52AA6E4}">
                <adec:decorative xmlns:adec="http://schemas.microsoft.com/office/drawing/2017/decorative" val="1"/>
              </a:ext>
            </a:extLst>
          </p:cNvPr>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187" name="TextBox 4"/>
          <p:cNvSpPr/>
          <p:nvPr/>
        </p:nvSpPr>
        <p:spPr>
          <a:xfrm>
            <a:off x="518040" y="2477880"/>
            <a:ext cx="5005800" cy="371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7222" lnSpcReduction="10000"/>
          </a:bodyPr>
          <a:lstStyle/>
          <a:p>
            <a:pPr marL="457200" defTabSz="914400">
              <a:lnSpc>
                <a:spcPct val="110000"/>
              </a:lnSpc>
              <a:spcAft>
                <a:spcPts val="601"/>
              </a:spcAft>
            </a:pPr>
            <a:r>
              <a:rPr lang="en-US" sz="1900" b="0" strike="noStrike" spc="-1">
                <a:solidFill>
                  <a:schemeClr val="dk1"/>
                </a:solidFill>
                <a:latin typeface="Bierstadt"/>
              </a:rPr>
              <a:t>If 2 Blocks maintained at the same time by different nodes, each of them tells the other nodes he is the last block so in that case we will wait for confirmation blocks which are new mined blocks added to one of those chains and the longest chain remains the correct one and the other chain will get ignored and also, it’s transaction will be rejected (no reward for the ignored block in that case)</a:t>
            </a:r>
            <a:endParaRPr lang="en-US" sz="1900" b="0" strike="noStrike" spc="-1">
              <a:solidFill>
                <a:srgbClr val="000000"/>
              </a:solidFill>
              <a:latin typeface="Arial"/>
            </a:endParaRPr>
          </a:p>
          <a:p>
            <a:pPr marL="457200" defTabSz="914400">
              <a:lnSpc>
                <a:spcPct val="110000"/>
              </a:lnSpc>
              <a:spcAft>
                <a:spcPts val="601"/>
              </a:spcAft>
            </a:pPr>
            <a:r>
              <a:rPr lang="en-US" sz="1900" b="0" strike="noStrike" spc="-1">
                <a:solidFill>
                  <a:schemeClr val="dk1"/>
                </a:solidFill>
                <a:latin typeface="Bierstadt"/>
              </a:rPr>
              <a:t>So, its important to waiting for confirmation blocks that confirm that the block which holds my transaction is accepted by the nodes.</a:t>
            </a:r>
            <a:endParaRPr lang="en-US" sz="1900" b="0" strike="noStrike" spc="-1">
              <a:solidFill>
                <a:srgbClr val="000000"/>
              </a:solidFill>
              <a:latin typeface="Arial"/>
            </a:endParaRPr>
          </a:p>
        </p:txBody>
      </p:sp>
      <p:pic>
        <p:nvPicPr>
          <p:cNvPr id="188" name="Picture 2"/>
          <p:cNvPicPr/>
          <p:nvPr/>
        </p:nvPicPr>
        <p:blipFill>
          <a:blip r:embed="rId3"/>
          <a:stretch/>
        </p:blipFill>
        <p:spPr>
          <a:xfrm>
            <a:off x="7145280" y="657360"/>
            <a:ext cx="4054680" cy="2513520"/>
          </a:xfrm>
          <a:prstGeom prst="rect">
            <a:avLst/>
          </a:prstGeom>
          <a:ln w="0">
            <a:noFill/>
          </a:ln>
        </p:spPr>
      </p:pic>
      <p:pic>
        <p:nvPicPr>
          <p:cNvPr id="189" name="Picture 4"/>
          <p:cNvPicPr/>
          <p:nvPr/>
        </p:nvPicPr>
        <p:blipFill>
          <a:blip r:embed="rId4"/>
          <a:stretch/>
        </p:blipFill>
        <p:spPr>
          <a:xfrm>
            <a:off x="7066440" y="3429000"/>
            <a:ext cx="4242960" cy="2513520"/>
          </a:xfrm>
          <a:prstGeom prst="rect">
            <a:avLst/>
          </a:prstGeom>
          <a:ln w="0">
            <a:noFill/>
          </a:ln>
        </p:spPr>
      </p:pic>
      <p:sp>
        <p:nvSpPr>
          <p:cNvPr id="190" name="Rectangle 1036">
            <a:extLst>
              <a:ext uri="{C183D7F6-B498-43B3-948B-1728B52AA6E4}">
                <adec:decorative xmlns:adec="http://schemas.microsoft.com/office/drawing/2017/decorative" val="1"/>
              </a:ext>
            </a:extLst>
          </p:cNvPr>
          <p:cNvSpPr/>
          <p:nvPr/>
        </p:nvSpPr>
        <p:spPr>
          <a:xfrm>
            <a:off x="6662160" y="6210000"/>
            <a:ext cx="5020560" cy="4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pPr>
            <a:endParaRPr lang="en-US" sz="1800" b="0" strike="noStrike" spc="-1">
              <a:solidFill>
                <a:schemeClr val="lt1"/>
              </a:solidFill>
              <a:latin typeface="Bierstad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518040" y="978480"/>
            <a:ext cx="11368440" cy="94788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rgbClr val="1F1F1F"/>
                </a:solidFill>
                <a:latin typeface="Google Sans"/>
              </a:rPr>
              <a:t>51% Attack</a:t>
            </a:r>
            <a:endParaRPr lang="en-US" sz="5400" b="0" strike="noStrike" spc="-1">
              <a:solidFill>
                <a:srgbClr val="000000"/>
              </a:solidFill>
              <a:latin typeface="Arial"/>
            </a:endParaRPr>
          </a:p>
        </p:txBody>
      </p:sp>
      <p:sp>
        <p:nvSpPr>
          <p:cNvPr id="192" name="PlaceHolder 2"/>
          <p:cNvSpPr>
            <a:spLocks noGrp="1"/>
          </p:cNvSpPr>
          <p:nvPr>
            <p:ph/>
          </p:nvPr>
        </p:nvSpPr>
        <p:spPr>
          <a:xfrm>
            <a:off x="698040" y="2143440"/>
            <a:ext cx="10984680" cy="4713840"/>
          </a:xfrm>
          <a:prstGeom prst="rect">
            <a:avLst/>
          </a:prstGeom>
          <a:noFill/>
          <a:ln w="0">
            <a:noFill/>
          </a:ln>
        </p:spPr>
        <p:txBody>
          <a:bodyPr lIns="91440" tIns="45720" rIns="91440" bIns="45720" anchor="t">
            <a:normAutofit fontScale="87222"/>
          </a:bodyPr>
          <a:lstStyle/>
          <a:p>
            <a:pPr marL="343080" indent="-343080" defTabSz="914400">
              <a:lnSpc>
                <a:spcPct val="110000"/>
              </a:lnSpc>
              <a:spcBef>
                <a:spcPts val="1001"/>
              </a:spcBef>
              <a:buClr>
                <a:srgbClr val="1F1F1F"/>
              </a:buClr>
              <a:buFont typeface="Arial"/>
              <a:buChar char="•"/>
            </a:pPr>
            <a:r>
              <a:rPr lang="en-US" sz="2000" b="0" strike="noStrike" spc="-1">
                <a:solidFill>
                  <a:srgbClr val="1F1F1F"/>
                </a:solidFill>
                <a:latin typeface="Google Sans"/>
              </a:rPr>
              <a:t>Although the longest chain is generally secure, a potential vulnerability exists: the </a:t>
            </a:r>
            <a:r>
              <a:rPr lang="en-US" sz="2000" b="1" strike="noStrike" spc="-1">
                <a:solidFill>
                  <a:srgbClr val="1F1F1F"/>
                </a:solidFill>
                <a:latin typeface="Google Sans"/>
              </a:rPr>
              <a:t>51% attack</a:t>
            </a:r>
            <a:r>
              <a:rPr lang="en-US" sz="2000" b="0" strike="noStrike" spc="-1">
                <a:solidFill>
                  <a:srgbClr val="1F1F1F"/>
                </a:solidFill>
                <a:latin typeface="Google Sans"/>
              </a:rPr>
              <a:t>. It occurs when a malicious actor gains control of more than 50% of the network's mining or validation power.</a:t>
            </a:r>
            <a:endParaRPr lang="en-US" sz="2000" b="0" strike="noStrike" spc="-1">
              <a:solidFill>
                <a:srgbClr val="000000"/>
              </a:solidFill>
              <a:latin typeface="Arial"/>
            </a:endParaRPr>
          </a:p>
          <a:p>
            <a:pPr marL="343080" indent="-343080" defTabSz="914400">
              <a:lnSpc>
                <a:spcPct val="110000"/>
              </a:lnSpc>
              <a:spcBef>
                <a:spcPts val="1001"/>
              </a:spcBef>
              <a:buClr>
                <a:srgbClr val="1F1F1F"/>
              </a:buClr>
              <a:buFont typeface="Arial"/>
              <a:buChar char="•"/>
            </a:pPr>
            <a:r>
              <a:rPr lang="en-US" sz="2000" b="0" strike="noStrike" spc="-1">
                <a:solidFill>
                  <a:srgbClr val="1F1F1F"/>
                </a:solidFill>
                <a:latin typeface="Google Sans"/>
              </a:rPr>
              <a:t>With majority control, they can:</a:t>
            </a:r>
            <a:endParaRPr lang="en-US" sz="2000" b="0" strike="noStrike" spc="-1">
              <a:solidFill>
                <a:srgbClr val="000000"/>
              </a:solidFill>
              <a:latin typeface="Arial"/>
            </a:endParaRPr>
          </a:p>
          <a:p>
            <a:pPr marL="743040" lvl="1" indent="-285840" defTabSz="914400">
              <a:lnSpc>
                <a:spcPct val="110000"/>
              </a:lnSpc>
              <a:spcBef>
                <a:spcPts val="499"/>
              </a:spcBef>
              <a:buClr>
                <a:srgbClr val="1F1F1F"/>
              </a:buClr>
              <a:buFont typeface="Arial"/>
              <a:buChar char="•"/>
            </a:pPr>
            <a:r>
              <a:rPr lang="en-US" sz="1800" b="1" strike="noStrike" spc="-1">
                <a:solidFill>
                  <a:srgbClr val="1F1F1F"/>
                </a:solidFill>
                <a:latin typeface="Google Sans"/>
              </a:rPr>
              <a:t>Prevent legitimate transactions from being confirmed:</a:t>
            </a:r>
            <a:r>
              <a:rPr lang="en-US" sz="1800" b="0" strike="noStrike" spc="-1">
                <a:solidFill>
                  <a:srgbClr val="1F1F1F"/>
                </a:solidFill>
                <a:latin typeface="Google Sans"/>
              </a:rPr>
              <a:t> Their blocks would be added faster, overtaking the legitimate chain.</a:t>
            </a:r>
            <a:endParaRPr lang="en-US" sz="1800" b="0" strike="noStrike" spc="-1">
              <a:solidFill>
                <a:srgbClr val="000000"/>
              </a:solidFill>
              <a:latin typeface="Arial"/>
            </a:endParaRPr>
          </a:p>
          <a:p>
            <a:pPr marL="743040" lvl="1" indent="-285840" defTabSz="914400">
              <a:lnSpc>
                <a:spcPct val="110000"/>
              </a:lnSpc>
              <a:spcBef>
                <a:spcPts val="499"/>
              </a:spcBef>
              <a:buClr>
                <a:srgbClr val="1F1F1F"/>
              </a:buClr>
              <a:buFont typeface="Arial"/>
              <a:buChar char="•"/>
            </a:pPr>
            <a:r>
              <a:rPr lang="en-US" sz="1800" b="1" strike="noStrike" spc="-1">
                <a:solidFill>
                  <a:srgbClr val="1F1F1F"/>
                </a:solidFill>
                <a:latin typeface="Google Sans"/>
              </a:rPr>
              <a:t>Reverse past transactions:</a:t>
            </a:r>
            <a:r>
              <a:rPr lang="en-US" sz="1800" b="0" strike="noStrike" spc="-1">
                <a:solidFill>
                  <a:srgbClr val="1F1F1F"/>
                </a:solidFill>
                <a:latin typeface="Google Sans"/>
              </a:rPr>
              <a:t> By rewriting past blocks on their controlled chain, they could potentially steal or manipulate funds.</a:t>
            </a:r>
            <a:endParaRPr lang="en-US" sz="1800" b="0" strike="noStrike" spc="-1">
              <a:solidFill>
                <a:srgbClr val="000000"/>
              </a:solidFill>
              <a:latin typeface="Arial"/>
            </a:endParaRPr>
          </a:p>
          <a:p>
            <a:pPr marL="343080" indent="-343080" defTabSz="914400">
              <a:lnSpc>
                <a:spcPct val="110000"/>
              </a:lnSpc>
              <a:spcBef>
                <a:spcPts val="1001"/>
              </a:spcBef>
              <a:buClr>
                <a:srgbClr val="1F1F1F"/>
              </a:buClr>
              <a:buFont typeface="Arial"/>
              <a:buChar char="•"/>
            </a:pPr>
            <a:r>
              <a:rPr lang="en-US" sz="2000" b="0" strike="noStrike" spc="-1">
                <a:solidFill>
                  <a:srgbClr val="1F1F1F"/>
                </a:solidFill>
                <a:latin typeface="Google Sans"/>
              </a:rPr>
              <a:t>However, launching a 51% attack is often </a:t>
            </a:r>
            <a:r>
              <a:rPr lang="en-US" sz="2000" b="1" strike="noStrike" spc="-1">
                <a:solidFill>
                  <a:srgbClr val="1F1F1F"/>
                </a:solidFill>
                <a:latin typeface="Google Sans"/>
              </a:rPr>
              <a:t>prohibitively expensive and requires significant resources</a:t>
            </a:r>
            <a:r>
              <a:rPr lang="en-US" sz="2000" b="0" strike="noStrike" spc="-1">
                <a:solidFill>
                  <a:srgbClr val="1F1F1F"/>
                </a:solidFill>
                <a:latin typeface="Google Sans"/>
              </a:rPr>
              <a:t>. The larger and more decentralized the network, the harder and more costly it becomes to achieve.</a:t>
            </a:r>
            <a:endParaRPr lang="en-US" sz="2000" b="0" strike="noStrike" spc="-1">
              <a:solidFill>
                <a:srgbClr val="000000"/>
              </a:solidFill>
              <a:latin typeface="Arial"/>
            </a:endParaRPr>
          </a:p>
          <a:p>
            <a:pPr marL="343080" indent="-343080" defTabSz="914400">
              <a:lnSpc>
                <a:spcPct val="110000"/>
              </a:lnSpc>
              <a:spcBef>
                <a:spcPts val="1001"/>
              </a:spcBef>
              <a:buClr>
                <a:srgbClr val="1F1F1F"/>
              </a:buClr>
              <a:buFont typeface="Arial"/>
              <a:buChar char="•"/>
            </a:pPr>
            <a:r>
              <a:rPr lang="en-US" sz="2000" b="0" strike="noStrike" spc="-1">
                <a:solidFill>
                  <a:srgbClr val="1F1F1F"/>
                </a:solidFill>
                <a:latin typeface="Google Sans"/>
              </a:rPr>
              <a:t>The 51% attack remains a theoretical threat, but its difficulty grows with network size and decentralization.</a:t>
            </a:r>
            <a:endParaRPr lang="en-US" sz="2000" b="0" strike="noStrike" spc="-1">
              <a:solidFill>
                <a:srgbClr val="000000"/>
              </a:solidFill>
              <a:latin typeface="Arial"/>
            </a:endParaRPr>
          </a:p>
          <a:p>
            <a:pPr marL="343080" indent="-343080" defTabSz="914400">
              <a:lnSpc>
                <a:spcPct val="110000"/>
              </a:lnSpc>
              <a:spcBef>
                <a:spcPts val="1001"/>
              </a:spcBef>
              <a:buClr>
                <a:srgbClr val="282829"/>
              </a:buClr>
              <a:buFont typeface="Arial"/>
              <a:buChar char="•"/>
            </a:pPr>
            <a:r>
              <a:rPr lang="en-US" sz="2000" b="0" strike="noStrike" spc="-1">
                <a:solidFill>
                  <a:srgbClr val="282829"/>
                </a:solidFill>
                <a:latin typeface="-apple-system"/>
              </a:rPr>
              <a:t>To address these flaws, various solutions have been proposed. These include implementing alternative consensus algorithms like proof-of-stake, which reduces the risk of 51% attacks, and establishing mechanisms to resolve forks through community governance.</a:t>
            </a:r>
            <a:endParaRPr lang="en-US" sz="2000" b="0" strike="noStrike" spc="-1">
              <a:solidFill>
                <a:srgbClr val="000000"/>
              </a:solidFill>
              <a:latin typeface="Arial"/>
            </a:endParaRPr>
          </a:p>
          <a:p>
            <a:pPr indent="0" defTabSz="914400">
              <a:lnSpc>
                <a:spcPct val="110000"/>
              </a:lnSpc>
              <a:spcBef>
                <a:spcPts val="1001"/>
              </a:spcBef>
              <a:buNone/>
              <a:tabLst>
                <a:tab pos="0" algn="l"/>
              </a:tabLst>
            </a:pPr>
            <a:endParaRPr lang="en-US" sz="20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518040" y="978480"/>
            <a:ext cx="5793840" cy="486972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Cryptography: Communications in the presence of adversaries </a:t>
            </a:r>
            <a:endParaRPr lang="en-US" sz="5400" b="0" strike="noStrike" spc="-1">
              <a:solidFill>
                <a:srgbClr val="000000"/>
              </a:solidFill>
              <a:latin typeface="Arial"/>
            </a:endParaRPr>
          </a:p>
        </p:txBody>
      </p:sp>
      <p:pic>
        <p:nvPicPr>
          <p:cNvPr id="91" name="Content Placeholder 4"/>
          <p:cNvPicPr/>
          <p:nvPr/>
        </p:nvPicPr>
        <p:blipFill>
          <a:blip r:embed="rId2"/>
          <a:stretch/>
        </p:blipFill>
        <p:spPr>
          <a:xfrm>
            <a:off x="6662880" y="2520360"/>
            <a:ext cx="5020560" cy="176904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518040" y="978480"/>
            <a:ext cx="11368440" cy="839880"/>
          </a:xfrm>
          <a:prstGeom prst="rect">
            <a:avLst/>
          </a:prstGeom>
          <a:noFill/>
          <a:ln w="0">
            <a:noFill/>
          </a:ln>
        </p:spPr>
        <p:txBody>
          <a:bodyPr lIns="91440" tIns="45720" rIns="91440" bIns="45720" anchor="t">
            <a:normAutofit fontScale="93333"/>
          </a:bodyPr>
          <a:lstStyle/>
          <a:p>
            <a:pPr indent="0" defTabSz="914400">
              <a:lnSpc>
                <a:spcPct val="100000"/>
              </a:lnSpc>
              <a:buNone/>
              <a:tabLst>
                <a:tab pos="0" algn="l"/>
              </a:tabLst>
            </a:pPr>
            <a:r>
              <a:rPr lang="fr-FR" sz="5400" b="1" strike="noStrike" spc="-1">
                <a:solidFill>
                  <a:schemeClr val="dk1"/>
                </a:solidFill>
                <a:latin typeface="Bierstadt"/>
              </a:rPr>
              <a:t>Blockchain Forks</a:t>
            </a:r>
            <a:endParaRPr lang="en-US" sz="5400" b="0" strike="noStrike" spc="-1">
              <a:solidFill>
                <a:srgbClr val="000000"/>
              </a:solidFill>
              <a:latin typeface="Arial"/>
            </a:endParaRPr>
          </a:p>
        </p:txBody>
      </p:sp>
      <p:sp>
        <p:nvSpPr>
          <p:cNvPr id="194" name="PlaceHolder 2"/>
          <p:cNvSpPr>
            <a:spLocks noGrp="1"/>
          </p:cNvSpPr>
          <p:nvPr>
            <p:ph/>
          </p:nvPr>
        </p:nvSpPr>
        <p:spPr>
          <a:xfrm>
            <a:off x="442440" y="1976400"/>
            <a:ext cx="11240280" cy="4532040"/>
          </a:xfrm>
          <a:prstGeom prst="rect">
            <a:avLst/>
          </a:prstGeom>
          <a:noFill/>
          <a:ln w="0">
            <a:noFill/>
          </a:ln>
        </p:spPr>
        <p:txBody>
          <a:bodyPr lIns="91440" tIns="45720" rIns="91440" bIns="45720" anchor="t">
            <a:normAutofit fontScale="99722" lnSpcReduction="10000"/>
          </a:bodyPr>
          <a:lstStyle/>
          <a:p>
            <a:pPr indent="0" defTabSz="914400">
              <a:lnSpc>
                <a:spcPct val="110000"/>
              </a:lnSpc>
              <a:spcBef>
                <a:spcPts val="1001"/>
              </a:spcBef>
              <a:buNone/>
              <a:tabLst>
                <a:tab pos="0" algn="l"/>
              </a:tabLst>
            </a:pPr>
            <a:r>
              <a:rPr lang="en-US" sz="2000" b="1" strike="noStrike" spc="-1" dirty="0">
                <a:solidFill>
                  <a:srgbClr val="1F1F1F"/>
                </a:solidFill>
                <a:latin typeface="Google Sans"/>
              </a:rPr>
              <a:t>What are Forks?</a:t>
            </a:r>
            <a:endParaRPr lang="en-US" sz="2000" b="0" strike="noStrike" spc="-1" dirty="0">
              <a:solidFill>
                <a:srgbClr val="000000"/>
              </a:solidFill>
              <a:latin typeface="Arial"/>
            </a:endParaRPr>
          </a:p>
          <a:p>
            <a:pPr indent="0" defTabSz="914400">
              <a:lnSpc>
                <a:spcPct val="110000"/>
              </a:lnSpc>
              <a:spcBef>
                <a:spcPts val="1001"/>
              </a:spcBef>
              <a:buNone/>
              <a:tabLst>
                <a:tab pos="0" algn="l"/>
              </a:tabLst>
            </a:pPr>
            <a:r>
              <a:rPr lang="en-US" sz="2000" b="0" strike="noStrike" spc="-1" dirty="0">
                <a:solidFill>
                  <a:srgbClr val="1F1F1F"/>
                </a:solidFill>
                <a:latin typeface="Google Sans"/>
              </a:rPr>
              <a:t>Imagine the blockchain as a road: everyone agrees on the path it takes. A fork occurs when the road splits – the network diverges into two paths. This can happen for various reasons:</a:t>
            </a:r>
            <a:endParaRPr lang="en-US" sz="2000" b="0" strike="noStrike" spc="-1" dirty="0">
              <a:solidFill>
                <a:srgbClr val="000000"/>
              </a:solidFill>
              <a:latin typeface="Arial"/>
            </a:endParaRPr>
          </a:p>
          <a:p>
            <a:pPr indent="0" defTabSz="914400">
              <a:lnSpc>
                <a:spcPct val="110000"/>
              </a:lnSpc>
              <a:spcBef>
                <a:spcPts val="1001"/>
              </a:spcBef>
              <a:buNone/>
              <a:tabLst>
                <a:tab pos="0" algn="l"/>
              </a:tabLst>
            </a:pPr>
            <a:r>
              <a:rPr lang="en-US" sz="2000" b="1" strike="noStrike" spc="-1" dirty="0">
                <a:solidFill>
                  <a:srgbClr val="1F1F1F"/>
                </a:solidFill>
                <a:latin typeface="Google Sans"/>
              </a:rPr>
              <a:t>Hard Forks:</a:t>
            </a:r>
            <a:r>
              <a:rPr lang="en-US" sz="2000" b="0" strike="noStrike" spc="-1" dirty="0">
                <a:solidFill>
                  <a:srgbClr val="1F1F1F"/>
                </a:solidFill>
                <a:latin typeface="Google Sans"/>
              </a:rPr>
              <a:t> Introduced intentional changes to the protocol, requiring all users to upgrade to the new version. These can be controversial, sometimes leading to permanent splits like Ethereum and Ethereum Classic.</a:t>
            </a:r>
            <a:endParaRPr lang="en-US" sz="2000" b="0" strike="noStrike" spc="-1" dirty="0">
              <a:solidFill>
                <a:srgbClr val="000000"/>
              </a:solidFill>
              <a:latin typeface="Arial"/>
            </a:endParaRPr>
          </a:p>
          <a:p>
            <a:pPr indent="0" defTabSz="914400">
              <a:lnSpc>
                <a:spcPct val="110000"/>
              </a:lnSpc>
              <a:spcBef>
                <a:spcPts val="1001"/>
              </a:spcBef>
              <a:buNone/>
              <a:tabLst>
                <a:tab pos="0" algn="l"/>
              </a:tabLst>
            </a:pPr>
            <a:r>
              <a:rPr lang="en-US" sz="2000" b="1" strike="noStrike" spc="-1" dirty="0">
                <a:solidFill>
                  <a:srgbClr val="1F1F1F"/>
                </a:solidFill>
                <a:latin typeface="Google Sans"/>
              </a:rPr>
              <a:t>Soft Forks:</a:t>
            </a:r>
            <a:r>
              <a:rPr lang="en-US" sz="2000" b="0" strike="noStrike" spc="-1" dirty="0">
                <a:solidFill>
                  <a:srgbClr val="1F1F1F"/>
                </a:solidFill>
                <a:latin typeface="Google Sans"/>
              </a:rPr>
              <a:t> Introduce backward-compatible changes, meaning older versions can still interact with the updated network. These are generally smoother transitions. All minors will be forced to update when majority agrees.</a:t>
            </a:r>
          </a:p>
          <a:p>
            <a:pPr indent="0" defTabSz="914400">
              <a:lnSpc>
                <a:spcPct val="110000"/>
              </a:lnSpc>
              <a:spcBef>
                <a:spcPts val="1001"/>
              </a:spcBef>
              <a:buNone/>
              <a:tabLst>
                <a:tab pos="0" algn="l"/>
              </a:tabLst>
            </a:pPr>
            <a:r>
              <a:rPr lang="en-US" sz="2000" spc="-1" dirty="0">
                <a:solidFill>
                  <a:srgbClr val="1F1F1F"/>
                </a:solidFill>
                <a:latin typeface="Google Sans"/>
              </a:rPr>
              <a:t>The difference between soft and hard forks that is the block in soft fork after update is also accepted in the version before update like make the block size smaller, while in hard fork the block after update isn’t accepted by the version before update like larger </a:t>
            </a:r>
            <a:r>
              <a:rPr lang="en-US" sz="2000" spc="-1">
                <a:solidFill>
                  <a:srgbClr val="1F1F1F"/>
                </a:solidFill>
                <a:latin typeface="Google Sans"/>
              </a:rPr>
              <a:t>block size. </a:t>
            </a:r>
            <a:endParaRPr lang="en-US" sz="2000" b="0" strike="noStrike" spc="-1" dirty="0">
              <a:solidFill>
                <a:srgbClr val="000000"/>
              </a:solidFill>
              <a:latin typeface="Arial"/>
            </a:endParaRPr>
          </a:p>
          <a:p>
            <a:pPr indent="0" defTabSz="914400">
              <a:lnSpc>
                <a:spcPct val="110000"/>
              </a:lnSpc>
              <a:spcBef>
                <a:spcPts val="1001"/>
              </a:spcBef>
              <a:buNone/>
              <a:tabLst>
                <a:tab pos="0" algn="l"/>
              </a:tabLst>
            </a:pPr>
            <a:endParaRPr lang="en-US" sz="2000" b="0" strike="noStrike" spc="-1" dirty="0">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518040" y="978480"/>
            <a:ext cx="11368440" cy="839880"/>
          </a:xfrm>
          <a:prstGeom prst="rect">
            <a:avLst/>
          </a:prstGeom>
          <a:noFill/>
          <a:ln w="0">
            <a:noFill/>
          </a:ln>
        </p:spPr>
        <p:txBody>
          <a:bodyPr lIns="91440" tIns="45720" rIns="91440" bIns="45720" anchor="t">
            <a:normAutofit fontScale="90000"/>
          </a:bodyPr>
          <a:lstStyle/>
          <a:p>
            <a:pPr indent="0" defTabSz="914400">
              <a:lnSpc>
                <a:spcPct val="100000"/>
              </a:lnSpc>
              <a:buNone/>
              <a:tabLst>
                <a:tab pos="0" algn="l"/>
              </a:tabLst>
            </a:pPr>
            <a:r>
              <a:rPr lang="fr-FR" sz="5400" b="1" strike="noStrike" spc="-1">
                <a:solidFill>
                  <a:schemeClr val="dk1"/>
                </a:solidFill>
                <a:latin typeface="Bierstadt"/>
              </a:rPr>
              <a:t>Blockchain Forks</a:t>
            </a:r>
            <a:endParaRPr lang="en-US" sz="5400" b="0" strike="noStrike" spc="-1">
              <a:solidFill>
                <a:srgbClr val="000000"/>
              </a:solidFill>
              <a:latin typeface="Arial"/>
            </a:endParaRPr>
          </a:p>
        </p:txBody>
      </p:sp>
      <p:sp>
        <p:nvSpPr>
          <p:cNvPr id="194" name="PlaceHolder 2"/>
          <p:cNvSpPr>
            <a:spLocks noGrp="1"/>
          </p:cNvSpPr>
          <p:nvPr>
            <p:ph/>
          </p:nvPr>
        </p:nvSpPr>
        <p:spPr>
          <a:xfrm>
            <a:off x="442440" y="1976400"/>
            <a:ext cx="11240280" cy="4532040"/>
          </a:xfrm>
          <a:prstGeom prst="rect">
            <a:avLst/>
          </a:prstGeom>
          <a:noFill/>
          <a:ln w="0">
            <a:noFill/>
          </a:ln>
        </p:spPr>
        <p:txBody>
          <a:bodyPr lIns="91440" tIns="45720" rIns="91440" bIns="45720" anchor="t">
            <a:normAutofit fontScale="99722" lnSpcReduction="10000"/>
          </a:bodyPr>
          <a:lstStyle/>
          <a:p>
            <a:pPr indent="0" defTabSz="914400">
              <a:lnSpc>
                <a:spcPct val="110000"/>
              </a:lnSpc>
              <a:spcBef>
                <a:spcPts val="1001"/>
              </a:spcBef>
              <a:buNone/>
              <a:tabLst>
                <a:tab pos="0" algn="l"/>
              </a:tabLst>
            </a:pPr>
            <a:r>
              <a:rPr lang="en-US" sz="2000" b="1" strike="noStrike" spc="-1" dirty="0">
                <a:solidFill>
                  <a:srgbClr val="1F1F1F"/>
                </a:solidFill>
                <a:latin typeface="Google Sans"/>
              </a:rPr>
              <a:t>Notable Ethereum Forks:</a:t>
            </a:r>
            <a:endParaRPr lang="en-US" sz="2000" b="0" strike="noStrike" spc="-1" dirty="0">
              <a:solidFill>
                <a:srgbClr val="000000"/>
              </a:solidFill>
              <a:latin typeface="Arial"/>
            </a:endParaRPr>
          </a:p>
          <a:p>
            <a:pPr marL="274320" lvl="1" indent="-274320" defTabSz="914400">
              <a:lnSpc>
                <a:spcPct val="110000"/>
              </a:lnSpc>
              <a:spcBef>
                <a:spcPts val="499"/>
              </a:spcBef>
              <a:buClr>
                <a:srgbClr val="1F1F1F"/>
              </a:buClr>
              <a:buFont typeface="Arial"/>
              <a:buChar char="•"/>
              <a:tabLst>
                <a:tab pos="0" algn="l"/>
              </a:tabLst>
            </a:pPr>
            <a:r>
              <a:rPr lang="en-US" sz="1800" b="1" strike="noStrike" spc="-1" dirty="0">
                <a:solidFill>
                  <a:srgbClr val="1F1F1F"/>
                </a:solidFill>
                <a:latin typeface="Google Sans"/>
              </a:rPr>
              <a:t>The DAO Fork (2016):</a:t>
            </a:r>
            <a:r>
              <a:rPr lang="en-US" sz="1800" b="0" strike="noStrike" spc="-1" dirty="0">
                <a:solidFill>
                  <a:srgbClr val="1F1F1F"/>
                </a:solidFill>
                <a:latin typeface="Google Sans"/>
              </a:rPr>
              <a:t> A security exploit on a smart contract prompted a hard fork to reverse the exploit and protect user funds. This resulted in two blockchains: Ethereum and Ethereum Classic.</a:t>
            </a:r>
            <a:endParaRPr lang="en-US" sz="1800" b="0" strike="noStrike" spc="-1" dirty="0">
              <a:solidFill>
                <a:srgbClr val="000000"/>
              </a:solidFill>
              <a:latin typeface="Arial"/>
            </a:endParaRPr>
          </a:p>
          <a:p>
            <a:pPr marL="274320" lvl="1" indent="-274320" defTabSz="914400">
              <a:lnSpc>
                <a:spcPct val="110000"/>
              </a:lnSpc>
              <a:spcBef>
                <a:spcPts val="499"/>
              </a:spcBef>
              <a:buClr>
                <a:srgbClr val="1F1F1F"/>
              </a:buClr>
              <a:buFont typeface="Arial"/>
              <a:buChar char="•"/>
              <a:tabLst>
                <a:tab pos="0" algn="l"/>
              </a:tabLst>
            </a:pPr>
            <a:r>
              <a:rPr lang="en-US" sz="1800" b="1" strike="noStrike" spc="-1" dirty="0">
                <a:solidFill>
                  <a:srgbClr val="1F1F1F"/>
                </a:solidFill>
                <a:latin typeface="Google Sans"/>
              </a:rPr>
              <a:t>Byzantium (2017):</a:t>
            </a:r>
            <a:r>
              <a:rPr lang="en-US" sz="1800" b="0" strike="noStrike" spc="-1" dirty="0">
                <a:solidFill>
                  <a:srgbClr val="1F1F1F"/>
                </a:solidFill>
                <a:latin typeface="Google Sans"/>
              </a:rPr>
              <a:t> Introduced various performance improvements and network optimizations.</a:t>
            </a:r>
            <a:endParaRPr lang="en-US" sz="1800" b="0" strike="noStrike" spc="-1" dirty="0">
              <a:solidFill>
                <a:srgbClr val="000000"/>
              </a:solidFill>
              <a:latin typeface="Arial"/>
            </a:endParaRPr>
          </a:p>
          <a:p>
            <a:pPr marL="274320" lvl="1" indent="-274320" defTabSz="914400">
              <a:lnSpc>
                <a:spcPct val="110000"/>
              </a:lnSpc>
              <a:spcBef>
                <a:spcPts val="499"/>
              </a:spcBef>
              <a:buClr>
                <a:srgbClr val="1F1F1F"/>
              </a:buClr>
              <a:buFont typeface="Arial"/>
              <a:buChar char="•"/>
              <a:tabLst>
                <a:tab pos="0" algn="l"/>
              </a:tabLst>
            </a:pPr>
            <a:r>
              <a:rPr lang="en-US" sz="1800" b="1" strike="noStrike" spc="-1" dirty="0">
                <a:solidFill>
                  <a:srgbClr val="1F1F1F"/>
                </a:solidFill>
                <a:latin typeface="Google Sans"/>
              </a:rPr>
              <a:t>Constantinople (2019):</a:t>
            </a:r>
            <a:r>
              <a:rPr lang="en-US" sz="1800" b="0" strike="noStrike" spc="-1" dirty="0">
                <a:solidFill>
                  <a:srgbClr val="1F1F1F"/>
                </a:solidFill>
                <a:latin typeface="Google Sans"/>
              </a:rPr>
              <a:t> Implemented further optimizations and reduced block rewards.</a:t>
            </a:r>
            <a:endParaRPr lang="en-US" sz="1800" b="0" strike="noStrike" spc="-1" dirty="0">
              <a:solidFill>
                <a:srgbClr val="000000"/>
              </a:solidFill>
              <a:latin typeface="Arial"/>
            </a:endParaRPr>
          </a:p>
          <a:p>
            <a:pPr marL="274320" lvl="1" indent="-274320" defTabSz="914400">
              <a:lnSpc>
                <a:spcPct val="110000"/>
              </a:lnSpc>
              <a:spcBef>
                <a:spcPts val="499"/>
              </a:spcBef>
              <a:buClr>
                <a:srgbClr val="1F1F1F"/>
              </a:buClr>
              <a:buFont typeface="Arial"/>
              <a:buChar char="•"/>
              <a:tabLst>
                <a:tab pos="0" algn="l"/>
              </a:tabLst>
            </a:pPr>
            <a:r>
              <a:rPr lang="en-US" sz="1800" b="1" strike="noStrike" spc="-1" dirty="0">
                <a:solidFill>
                  <a:srgbClr val="1F1F1F"/>
                </a:solidFill>
                <a:latin typeface="Google Sans"/>
              </a:rPr>
              <a:t>The Merge (2022):</a:t>
            </a:r>
            <a:r>
              <a:rPr lang="en-US" sz="1800" b="0" strike="noStrike" spc="-1" dirty="0">
                <a:solidFill>
                  <a:srgbClr val="1F1F1F"/>
                </a:solidFill>
                <a:latin typeface="Google Sans"/>
              </a:rPr>
              <a:t> A major shift from Proof-of-Work to Proof-of-Stake consensus mechanism, aiming for increased scalability and sustainability.</a:t>
            </a:r>
            <a:endParaRPr lang="en-US" sz="1800" b="0" strike="noStrike" spc="-1" dirty="0">
              <a:solidFill>
                <a:srgbClr val="000000"/>
              </a:solidFill>
              <a:latin typeface="Arial"/>
            </a:endParaRPr>
          </a:p>
          <a:p>
            <a:pPr indent="0" defTabSz="914400">
              <a:lnSpc>
                <a:spcPct val="110000"/>
              </a:lnSpc>
              <a:spcBef>
                <a:spcPts val="1001"/>
              </a:spcBef>
              <a:buNone/>
              <a:tabLst>
                <a:tab pos="0" algn="l"/>
              </a:tabLst>
            </a:pPr>
            <a:r>
              <a:rPr lang="en-US" sz="2000" b="1" strike="noStrike" spc="-1" dirty="0">
                <a:solidFill>
                  <a:srgbClr val="1F1F1F"/>
                </a:solidFill>
                <a:latin typeface="Google Sans"/>
              </a:rPr>
              <a:t>Impact of Forks:</a:t>
            </a:r>
            <a:endParaRPr lang="en-US" sz="2000" b="0" strike="noStrike" spc="-1" dirty="0">
              <a:solidFill>
                <a:srgbClr val="000000"/>
              </a:solidFill>
              <a:latin typeface="Arial"/>
            </a:endParaRPr>
          </a:p>
          <a:p>
            <a:pPr marL="274320" lvl="1" indent="-274320" defTabSz="914400">
              <a:lnSpc>
                <a:spcPct val="110000"/>
              </a:lnSpc>
              <a:spcBef>
                <a:spcPts val="499"/>
              </a:spcBef>
              <a:buClr>
                <a:srgbClr val="1F1F1F"/>
              </a:buClr>
              <a:buFont typeface="Arial"/>
              <a:buChar char="•"/>
              <a:tabLst>
                <a:tab pos="0" algn="l"/>
              </a:tabLst>
            </a:pPr>
            <a:r>
              <a:rPr lang="en-US" sz="1800" b="1" strike="noStrike" spc="-1" dirty="0">
                <a:solidFill>
                  <a:srgbClr val="1F1F1F"/>
                </a:solidFill>
                <a:latin typeface="Google Sans"/>
              </a:rPr>
              <a:t>Upgradability:</a:t>
            </a:r>
            <a:r>
              <a:rPr lang="en-US" sz="1800" b="0" strike="noStrike" spc="-1" dirty="0">
                <a:solidFill>
                  <a:srgbClr val="1F1F1F"/>
                </a:solidFill>
                <a:latin typeface="Google Sans"/>
              </a:rPr>
              <a:t> They allow for introducing essential upgrades while maintaining network security.</a:t>
            </a:r>
            <a:endParaRPr lang="en-US" sz="1800" b="0" strike="noStrike" spc="-1" dirty="0">
              <a:solidFill>
                <a:srgbClr val="000000"/>
              </a:solidFill>
              <a:latin typeface="Arial"/>
            </a:endParaRPr>
          </a:p>
          <a:p>
            <a:pPr marL="274320" lvl="1" indent="-274320" defTabSz="914400">
              <a:lnSpc>
                <a:spcPct val="110000"/>
              </a:lnSpc>
              <a:spcBef>
                <a:spcPts val="499"/>
              </a:spcBef>
              <a:buClr>
                <a:srgbClr val="1F1F1F"/>
              </a:buClr>
              <a:buFont typeface="Arial"/>
              <a:buChar char="•"/>
              <a:tabLst>
                <a:tab pos="0" algn="l"/>
              </a:tabLst>
            </a:pPr>
            <a:r>
              <a:rPr lang="en-US" sz="1800" b="1" strike="noStrike" spc="-1" dirty="0">
                <a:solidFill>
                  <a:srgbClr val="1F1F1F"/>
                </a:solidFill>
                <a:latin typeface="Google Sans"/>
              </a:rPr>
              <a:t>Community Consensus:</a:t>
            </a:r>
            <a:r>
              <a:rPr lang="en-US" sz="1800" b="0" strike="noStrike" spc="-1" dirty="0">
                <a:solidFill>
                  <a:srgbClr val="1F1F1F"/>
                </a:solidFill>
                <a:latin typeface="Google Sans"/>
              </a:rPr>
              <a:t> Disagreements about forks can lead to splits and highlight diverse viewpoints within the community.</a:t>
            </a:r>
            <a:endParaRPr lang="en-US" sz="1800" b="0" strike="noStrike" spc="-1" dirty="0">
              <a:solidFill>
                <a:srgbClr val="000000"/>
              </a:solidFill>
              <a:latin typeface="Arial"/>
            </a:endParaRPr>
          </a:p>
          <a:p>
            <a:pPr marL="274320" lvl="1" indent="-274320" defTabSz="914400">
              <a:lnSpc>
                <a:spcPct val="110000"/>
              </a:lnSpc>
              <a:spcBef>
                <a:spcPts val="499"/>
              </a:spcBef>
              <a:buClr>
                <a:srgbClr val="1F1F1F"/>
              </a:buClr>
              <a:buFont typeface="Arial"/>
              <a:buChar char="•"/>
              <a:tabLst>
                <a:tab pos="0" algn="l"/>
              </a:tabLst>
            </a:pPr>
            <a:r>
              <a:rPr lang="en-US" sz="1800" b="1" strike="noStrike" spc="-1" dirty="0">
                <a:solidFill>
                  <a:srgbClr val="1F1F1F"/>
                </a:solidFill>
                <a:latin typeface="Google Sans"/>
              </a:rPr>
              <a:t>User Impact:</a:t>
            </a:r>
            <a:r>
              <a:rPr lang="en-US" sz="1800" b="0" strike="noStrike" spc="-1" dirty="0">
                <a:solidFill>
                  <a:srgbClr val="1F1F1F"/>
                </a:solidFill>
                <a:latin typeface="Google Sans"/>
              </a:rPr>
              <a:t> Depending on the fork type, users might need to update their software or choose which chain to support.</a:t>
            </a:r>
            <a:endParaRPr lang="en-US" sz="1800" b="0" strike="noStrike" spc="-1" dirty="0">
              <a:solidFill>
                <a:srgbClr val="000000"/>
              </a:solidFill>
              <a:latin typeface="Arial"/>
            </a:endParaRPr>
          </a:p>
          <a:p>
            <a:pPr indent="0" defTabSz="914400">
              <a:lnSpc>
                <a:spcPct val="110000"/>
              </a:lnSpc>
              <a:spcBef>
                <a:spcPts val="1001"/>
              </a:spcBef>
              <a:buNone/>
              <a:tabLst>
                <a:tab pos="0" algn="l"/>
              </a:tabLst>
            </a:pPr>
            <a:endParaRPr lang="en-US" sz="2000" b="0" strike="noStrike" spc="-1" dirty="0">
              <a:solidFill>
                <a:srgbClr val="000000"/>
              </a:solidFill>
              <a:latin typeface="Arial"/>
            </a:endParaRPr>
          </a:p>
        </p:txBody>
      </p:sp>
    </p:spTree>
    <p:extLst>
      <p:ext uri="{BB962C8B-B14F-4D97-AF65-F5344CB8AC3E}">
        <p14:creationId xmlns:p14="http://schemas.microsoft.com/office/powerpoint/2010/main" val="462398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518040" y="978480"/>
            <a:ext cx="10208520" cy="839880"/>
          </a:xfrm>
          <a:prstGeom prst="rect">
            <a:avLst/>
          </a:prstGeom>
          <a:noFill/>
          <a:ln w="0">
            <a:noFill/>
          </a:ln>
        </p:spPr>
        <p:txBody>
          <a:bodyPr lIns="91440" tIns="45720" rIns="91440" bIns="45720" anchor="t">
            <a:normAutofit fontScale="93333"/>
          </a:bodyPr>
          <a:lstStyle/>
          <a:p>
            <a:pPr indent="0" defTabSz="914400">
              <a:lnSpc>
                <a:spcPct val="100000"/>
              </a:lnSpc>
              <a:buNone/>
              <a:tabLst>
                <a:tab pos="0" algn="l"/>
              </a:tabLst>
            </a:pPr>
            <a:r>
              <a:rPr lang="en-US" sz="5400" b="1" strike="noStrike" spc="-1">
                <a:solidFill>
                  <a:schemeClr val="dk1"/>
                </a:solidFill>
                <a:latin typeface="Bierstadt"/>
              </a:rPr>
              <a:t>Native Currency </a:t>
            </a:r>
            <a:endParaRPr lang="en-US" sz="5400" b="0" strike="noStrike" spc="-1">
              <a:solidFill>
                <a:srgbClr val="000000"/>
              </a:solidFill>
              <a:latin typeface="Arial"/>
            </a:endParaRPr>
          </a:p>
        </p:txBody>
      </p:sp>
      <p:sp>
        <p:nvSpPr>
          <p:cNvPr id="196" name="PlaceHolder 2"/>
          <p:cNvSpPr>
            <a:spLocks noGrp="1"/>
          </p:cNvSpPr>
          <p:nvPr>
            <p:ph/>
          </p:nvPr>
        </p:nvSpPr>
        <p:spPr>
          <a:xfrm>
            <a:off x="518040" y="1819080"/>
            <a:ext cx="11164680" cy="4679280"/>
          </a:xfrm>
          <a:prstGeom prst="rect">
            <a:avLst/>
          </a:prstGeom>
          <a:noFill/>
          <a:ln w="0">
            <a:noFill/>
          </a:ln>
        </p:spPr>
        <p:txBody>
          <a:bodyPr lIns="91440" tIns="45720" rIns="91440" bIns="45720" anchor="t">
            <a:normAutofit/>
          </a:bodyPr>
          <a:lstStyle/>
          <a:p>
            <a:pPr indent="0" defTabSz="914400">
              <a:lnSpc>
                <a:spcPct val="110000"/>
              </a:lnSpc>
              <a:spcBef>
                <a:spcPts val="1001"/>
              </a:spcBef>
              <a:buNone/>
              <a:tabLst>
                <a:tab pos="0" algn="l"/>
              </a:tabLst>
            </a:pPr>
            <a:r>
              <a:rPr lang="en-US" sz="2000" b="0" strike="noStrike" spc="-1">
                <a:solidFill>
                  <a:schemeClr val="dk1"/>
                </a:solidFill>
                <a:latin typeface="Bierstadt"/>
              </a:rPr>
              <a:t>Bitcoin -BTC Created through Coinbase Transaction in each block </a:t>
            </a:r>
            <a:endParaRPr lang="en-US" sz="20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‘Monetary Policy’ preset in Bitcoin Core </a:t>
            </a:r>
            <a:endParaRPr lang="en-US" sz="16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Creation originally 50 Bitcoin per block </a:t>
            </a:r>
            <a:endParaRPr lang="en-US" sz="16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Reward halves (1/2s) every 210,000 blocks </a:t>
            </a:r>
            <a:endParaRPr lang="en-US" sz="16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Currently 12.5 BTCs created per block – thus ‘inflation’ 4.1% </a:t>
            </a:r>
            <a:endParaRPr lang="en-US" sz="16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Currently 17.3 million BTC; capping at 21 million BTC in 2040 </a:t>
            </a:r>
            <a:endParaRPr lang="en-US" sz="16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Market based transaction fee mechanism also provided for in Bitcoin Core</a:t>
            </a:r>
            <a:endParaRPr lang="en-US" sz="1600" b="0" strike="noStrike" spc="-1">
              <a:solidFill>
                <a:srgbClr val="000000"/>
              </a:solidFill>
              <a:latin typeface="Arial"/>
            </a:endParaRPr>
          </a:p>
          <a:p>
            <a:pPr indent="0" defTabSz="914400">
              <a:lnSpc>
                <a:spcPct val="110000"/>
              </a:lnSpc>
              <a:spcBef>
                <a:spcPts val="1001"/>
              </a:spcBef>
              <a:buNone/>
              <a:tabLst>
                <a:tab pos="0" algn="l"/>
              </a:tabLst>
            </a:pPr>
            <a:r>
              <a:rPr lang="en-US" sz="2000" b="0" strike="noStrike" spc="-1">
                <a:solidFill>
                  <a:schemeClr val="dk1"/>
                </a:solidFill>
                <a:latin typeface="Bierstadt"/>
              </a:rPr>
              <a:t>Ethereum </a:t>
            </a:r>
            <a:endParaRPr lang="en-US" sz="20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Currently 3 ETH per block – thus ‘inflation’ 7.4% </a:t>
            </a:r>
            <a:endParaRPr lang="en-US" sz="16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Recent proposal to decline to 2 ETH per block in 11/18 </a:t>
            </a:r>
            <a:endParaRPr lang="en-US" sz="1600" b="0" strike="noStrike" spc="-1">
              <a:solidFill>
                <a:srgbClr val="000000"/>
              </a:solidFill>
              <a:latin typeface="Arial"/>
            </a:endParaRPr>
          </a:p>
          <a:p>
            <a:pPr marL="548640" lvl="3" indent="-274320" defTabSz="914400">
              <a:lnSpc>
                <a:spcPct val="110000"/>
              </a:lnSpc>
              <a:spcBef>
                <a:spcPts val="499"/>
              </a:spcBef>
              <a:buClr>
                <a:srgbClr val="000000"/>
              </a:buClr>
              <a:buFont typeface="Arial"/>
              <a:buChar char="•"/>
              <a:tabLst>
                <a:tab pos="0" algn="l"/>
              </a:tabLst>
            </a:pPr>
            <a:r>
              <a:rPr lang="en-US" sz="1600" b="0" strike="noStrike" spc="-1">
                <a:solidFill>
                  <a:schemeClr val="dk1"/>
                </a:solidFill>
                <a:latin typeface="Bierstadt"/>
              </a:rPr>
              <a:t>Fees paid in Gas (109 Gas per ETH) for computation are credited to miners</a:t>
            </a:r>
            <a:endParaRPr lang="en-US" sz="1600" b="0" strike="noStrike" spc="-1">
              <a:solidFill>
                <a:srgbClr val="000000"/>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518040" y="978480"/>
            <a:ext cx="10660680" cy="1075680"/>
          </a:xfrm>
          <a:prstGeom prst="rect">
            <a:avLst/>
          </a:prstGeom>
          <a:noFill/>
          <a:ln w="0">
            <a:noFill/>
          </a:ln>
        </p:spPr>
        <p:txBody>
          <a:bodyPr lIns="91440" tIns="45720" rIns="91440" bIns="45720" anchor="t">
            <a:normAutofit fontScale="87222"/>
          </a:bodyPr>
          <a:lstStyle/>
          <a:p>
            <a:pPr indent="0" defTabSz="914400">
              <a:lnSpc>
                <a:spcPct val="100000"/>
              </a:lnSpc>
              <a:buNone/>
              <a:tabLst>
                <a:tab pos="0" algn="l"/>
              </a:tabLst>
            </a:pPr>
            <a:r>
              <a:rPr lang="en-US" sz="5400" b="0" strike="noStrike" spc="-1">
                <a:solidFill>
                  <a:srgbClr val="1F1F1F"/>
                </a:solidFill>
                <a:latin typeface="Google Sans"/>
              </a:rPr>
              <a:t>components of a Blockchain </a:t>
            </a:r>
            <a:r>
              <a:rPr lang="en-US" sz="5400" b="1" strike="noStrike" spc="-1">
                <a:solidFill>
                  <a:schemeClr val="dk1"/>
                </a:solidFill>
                <a:latin typeface="Bierstadt"/>
              </a:rPr>
              <a:t>Network</a:t>
            </a:r>
            <a:endParaRPr lang="en-US" sz="5400" b="0" strike="noStrike" spc="-1">
              <a:solidFill>
                <a:srgbClr val="000000"/>
              </a:solidFill>
              <a:latin typeface="Arial"/>
            </a:endParaRPr>
          </a:p>
        </p:txBody>
      </p:sp>
      <p:sp>
        <p:nvSpPr>
          <p:cNvPr id="198" name="PlaceHolder 2"/>
          <p:cNvSpPr>
            <a:spLocks noGrp="1"/>
          </p:cNvSpPr>
          <p:nvPr>
            <p:ph/>
          </p:nvPr>
        </p:nvSpPr>
        <p:spPr>
          <a:xfrm>
            <a:off x="518040" y="1946880"/>
            <a:ext cx="11155680" cy="4669560"/>
          </a:xfrm>
          <a:prstGeom prst="rect">
            <a:avLst/>
          </a:prstGeom>
          <a:noFill/>
          <a:ln w="0">
            <a:noFill/>
          </a:ln>
        </p:spPr>
        <p:txBody>
          <a:bodyPr lIns="91440" tIns="45720" rIns="91440" bIns="45720" anchor="t">
            <a:normAutofit fontScale="89999" lnSpcReduction="10000"/>
          </a:bodyPr>
          <a:lstStyle/>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Full Nodes – </a:t>
            </a:r>
            <a:r>
              <a:rPr lang="en-US" sz="2000" b="0" strike="noStrike" spc="-1">
                <a:solidFill>
                  <a:srgbClr val="1F1F1F"/>
                </a:solidFill>
                <a:latin typeface="Google Sans"/>
              </a:rPr>
              <a:t>Store the entire blockchain history and have the ability to validate all transactions independently.</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Pruning Nodes – </a:t>
            </a:r>
            <a:r>
              <a:rPr lang="en-US" sz="2000" b="0" strike="noStrike" spc="-1">
                <a:solidFill>
                  <a:srgbClr val="1F1F1F"/>
                </a:solidFill>
                <a:latin typeface="Google Sans"/>
              </a:rPr>
              <a:t>tore only a portion of the blockchain history (e.g., recent data), keeping older blocks compressed or removed after validation.</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Lightweight Nodes – </a:t>
            </a:r>
            <a:r>
              <a:rPr lang="en-US" sz="2000" b="0" strike="noStrike" spc="-1">
                <a:solidFill>
                  <a:srgbClr val="1F1F1F"/>
                </a:solidFill>
                <a:latin typeface="Google Sans"/>
              </a:rPr>
              <a:t> Only store blockchain headers (not full blocks) and rely on full nodes for transaction verification.</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Miners – </a:t>
            </a:r>
            <a:r>
              <a:rPr lang="en-US" sz="2000" b="0" strike="noStrike" spc="-1">
                <a:solidFill>
                  <a:srgbClr val="1F1F1F"/>
                </a:solidFill>
                <a:latin typeface="Google Sans"/>
              </a:rPr>
              <a:t>Use computational power to solve complex puzzles, validate transactions, and add new blocks to the blockchain.</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Mining Pool Operators – </a:t>
            </a:r>
            <a:r>
              <a:rPr lang="en-US" sz="2000" b="0" strike="noStrike" spc="-1">
                <a:solidFill>
                  <a:srgbClr val="1F1F1F"/>
                </a:solidFill>
                <a:latin typeface="Google Sans"/>
              </a:rPr>
              <a:t>Aggregate the computing power of multiple miners to increase their chances of finding blocks and share the rewards amongst participants.</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Wallets – </a:t>
            </a:r>
            <a:r>
              <a:rPr lang="en-US" sz="2000" b="0" strike="noStrike" spc="-1">
                <a:solidFill>
                  <a:srgbClr val="1F1F1F"/>
                </a:solidFill>
                <a:latin typeface="Google Sans"/>
              </a:rPr>
              <a:t>Store private keys for accessing and managing cryptocurrencies, allowing users to send, receive, and view transactions.</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Mempool – </a:t>
            </a:r>
            <a:r>
              <a:rPr lang="en-US" sz="2000" b="0" strike="noStrike" spc="-1">
                <a:solidFill>
                  <a:srgbClr val="1F1F1F"/>
                </a:solidFill>
                <a:latin typeface="Google Sans"/>
              </a:rPr>
              <a:t> Temporary storage for unconfirmed transactions waiting to be included in a new block by miners.</a:t>
            </a:r>
            <a:endParaRPr lang="en-US" sz="2000" b="0" strike="noStrike" spc="-1">
              <a:solidFill>
                <a:srgbClr val="000000"/>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518040" y="978480"/>
            <a:ext cx="11083320" cy="70236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3600" b="1" strike="noStrike" spc="-1">
                <a:solidFill>
                  <a:schemeClr val="dk1"/>
                </a:solidFill>
                <a:latin typeface="Bierstadt"/>
              </a:rPr>
              <a:t>Alternative Consensus Protocols</a:t>
            </a:r>
            <a:endParaRPr lang="en-US" sz="3600" b="0" strike="noStrike" spc="-1">
              <a:solidFill>
                <a:srgbClr val="000000"/>
              </a:solidFill>
              <a:latin typeface="Arial"/>
            </a:endParaRPr>
          </a:p>
        </p:txBody>
      </p:sp>
      <p:sp>
        <p:nvSpPr>
          <p:cNvPr id="200" name="PlaceHolder 2"/>
          <p:cNvSpPr>
            <a:spLocks noGrp="1"/>
          </p:cNvSpPr>
          <p:nvPr>
            <p:ph/>
          </p:nvPr>
        </p:nvSpPr>
        <p:spPr>
          <a:xfrm>
            <a:off x="518040" y="1760040"/>
            <a:ext cx="11164680" cy="4512240"/>
          </a:xfrm>
          <a:prstGeom prst="rect">
            <a:avLst/>
          </a:prstGeom>
          <a:noFill/>
          <a:ln w="0">
            <a:noFill/>
          </a:ln>
        </p:spPr>
        <p:txBody>
          <a:bodyPr lIns="91440" tIns="45720" rIns="91440" bIns="45720" anchor="t">
            <a:normAutofit/>
          </a:bodyPr>
          <a:lstStyle/>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Generally Randomized or Delegated Selection of Nodes to Validate next Block</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May have added mechanism to confirm Block Validators’ Work </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Randomized Selection May be Based upon: </a:t>
            </a:r>
            <a:endParaRPr lang="en-US" sz="20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pPr>
            <a:r>
              <a:rPr lang="en-US" sz="1800" b="0" strike="noStrike" spc="-1">
                <a:solidFill>
                  <a:schemeClr val="dk1"/>
                </a:solidFill>
                <a:latin typeface="Bierstadt"/>
              </a:rPr>
              <a:t>Proof of Stake – Stake in Native Currency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pPr>
            <a:r>
              <a:rPr lang="en-US" sz="1800" b="0" strike="noStrike" spc="-1">
                <a:solidFill>
                  <a:schemeClr val="dk1"/>
                </a:solidFill>
                <a:latin typeface="Bierstadt"/>
              </a:rPr>
              <a:t>Proof of Activity -Hybrid of POW and POS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pPr>
            <a:r>
              <a:rPr lang="en-US" sz="1800" b="0" strike="noStrike" spc="-1">
                <a:solidFill>
                  <a:schemeClr val="dk1"/>
                </a:solidFill>
                <a:latin typeface="Bierstadt"/>
              </a:rPr>
              <a:t>Proof of Burn – Validation comes with Burning of Coins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pPr>
            <a:r>
              <a:rPr lang="en-US" sz="1800" b="0" strike="noStrike" spc="-1">
                <a:solidFill>
                  <a:schemeClr val="dk1"/>
                </a:solidFill>
                <a:latin typeface="Bierstadt"/>
              </a:rPr>
              <a:t>Proof of Capacity (Storage or Space) – Based upon Hardware Space</a:t>
            </a:r>
            <a:endParaRPr lang="en-US" sz="18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Delegated Selection May be Based upon Tiered System of Nodes</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chemeClr val="dk1"/>
                </a:solidFill>
                <a:latin typeface="Bierstadt"/>
              </a:rPr>
              <a:t> Major Permissionless Blockchain Applications still use Proof of Work – though: </a:t>
            </a:r>
            <a:endParaRPr lang="en-US" sz="20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pPr>
            <a:r>
              <a:rPr lang="en-US" sz="1800" b="0" strike="noStrike" spc="-1">
                <a:solidFill>
                  <a:schemeClr val="dk1"/>
                </a:solidFill>
                <a:latin typeface="Bierstadt"/>
              </a:rPr>
              <a:t>DASH is a hybrid of POW with a tiered system of ‘Master Nodes’ </a:t>
            </a:r>
            <a:endParaRPr lang="en-US" sz="1800" b="0" strike="noStrike" spc="-1">
              <a:solidFill>
                <a:srgbClr val="000000"/>
              </a:solidFill>
              <a:latin typeface="Arial"/>
            </a:endParaRPr>
          </a:p>
          <a:p>
            <a:pPr marL="617400" lvl="1" indent="-343080" defTabSz="914400">
              <a:lnSpc>
                <a:spcPct val="110000"/>
              </a:lnSpc>
              <a:spcBef>
                <a:spcPts val="499"/>
              </a:spcBef>
              <a:buClr>
                <a:srgbClr val="000000"/>
              </a:buClr>
              <a:buFont typeface="Arial"/>
              <a:buChar char="•"/>
            </a:pPr>
            <a:r>
              <a:rPr lang="en-US" sz="1800" b="0" strike="noStrike" spc="-1">
                <a:solidFill>
                  <a:schemeClr val="dk1"/>
                </a:solidFill>
                <a:latin typeface="Bierstadt"/>
              </a:rPr>
              <a:t>NEO uses a Delegated protocol of ‘Professional Nodes’</a:t>
            </a:r>
            <a:endParaRPr lang="en-US" sz="18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518040" y="978480"/>
            <a:ext cx="10778760" cy="869400"/>
          </a:xfrm>
          <a:prstGeom prst="rect">
            <a:avLst/>
          </a:prstGeom>
          <a:noFill/>
          <a:ln w="0">
            <a:noFill/>
          </a:ln>
        </p:spPr>
        <p:txBody>
          <a:bodyPr lIns="91440" tIns="45720" rIns="91440" bIns="45720" anchor="t">
            <a:normAutofit fontScale="96666"/>
          </a:bodyPr>
          <a:lstStyle/>
          <a:p>
            <a:pPr indent="0" defTabSz="914400">
              <a:lnSpc>
                <a:spcPct val="100000"/>
              </a:lnSpc>
              <a:buNone/>
              <a:tabLst>
                <a:tab pos="0" algn="l"/>
              </a:tabLst>
            </a:pPr>
            <a:r>
              <a:rPr lang="en-US" sz="5400" b="1" strike="noStrike" spc="-1">
                <a:solidFill>
                  <a:schemeClr val="dk1"/>
                </a:solidFill>
                <a:latin typeface="Bierstadt"/>
              </a:rPr>
              <a:t>Proof of Stack</a:t>
            </a:r>
            <a:endParaRPr lang="en-US" sz="5400" b="0" strike="noStrike" spc="-1">
              <a:solidFill>
                <a:srgbClr val="000000"/>
              </a:solidFill>
              <a:latin typeface="Arial"/>
            </a:endParaRPr>
          </a:p>
        </p:txBody>
      </p:sp>
      <p:sp>
        <p:nvSpPr>
          <p:cNvPr id="202" name="PlaceHolder 2"/>
          <p:cNvSpPr>
            <a:spLocks noGrp="1"/>
          </p:cNvSpPr>
          <p:nvPr>
            <p:ph/>
          </p:nvPr>
        </p:nvSpPr>
        <p:spPr>
          <a:xfrm>
            <a:off x="518040" y="1848600"/>
            <a:ext cx="11164680" cy="4679280"/>
          </a:xfrm>
          <a:prstGeom prst="rect">
            <a:avLst/>
          </a:prstGeom>
          <a:noFill/>
          <a:ln w="0">
            <a:noFill/>
          </a:ln>
        </p:spPr>
        <p:txBody>
          <a:bodyPr lIns="91440" tIns="45720" rIns="91440" bIns="45720" anchor="t">
            <a:normAutofit fontScale="81111"/>
          </a:bodyPr>
          <a:lstStyle/>
          <a:p>
            <a:pPr marL="343080" indent="-343080" defTabSz="914400">
              <a:lnSpc>
                <a:spcPct val="110000"/>
              </a:lnSpc>
              <a:spcBef>
                <a:spcPts val="1001"/>
              </a:spcBef>
              <a:buClr>
                <a:srgbClr val="3C3E3E"/>
              </a:buClr>
              <a:buFont typeface="Arial"/>
              <a:buChar char="•"/>
            </a:pPr>
            <a:r>
              <a:rPr lang="en-US" sz="2000" b="0" strike="noStrike" spc="-1">
                <a:solidFill>
                  <a:srgbClr val="3C3E3E"/>
                </a:solidFill>
                <a:latin typeface="source-serif-pro"/>
              </a:rPr>
              <a:t>POS uses a different approach compared to POW. The miner commits the currency (stake) he has to the blockchain network to get an opportunity to mine. A chosen random miner with a stake validates the block transaction. If a miner cannot commit to the stake, the miner can join a stake pool to participate in the mining. In POS, the miners are also called </a:t>
            </a:r>
            <a:r>
              <a:rPr lang="en-US" sz="2000" b="0" strike="noStrike" spc="-1">
                <a:solidFill>
                  <a:srgbClr val="FF0000"/>
                </a:solidFill>
                <a:latin typeface="source-serif-pro"/>
              </a:rPr>
              <a:t>forgers</a:t>
            </a:r>
            <a:r>
              <a:rPr lang="en-US" sz="2000" b="0" strike="noStrike" spc="-1">
                <a:solidFill>
                  <a:srgbClr val="3C3E3E"/>
                </a:solidFill>
                <a:latin typeface="source-serif-pro"/>
              </a:rPr>
              <a:t>. A Miner gets paid a transaction fee for successfully validating a block in the POS system.</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rgbClr val="000000"/>
                </a:solidFill>
                <a:latin typeface="source-serif-pro"/>
              </a:rPr>
              <a:t>In Proof of Stake blockchains, </a:t>
            </a:r>
            <a:r>
              <a:rPr lang="en-US" sz="2000" b="0" u="sng" strike="noStrike" spc="-1">
                <a:solidFill>
                  <a:srgbClr val="C043AD"/>
                </a:solidFill>
                <a:uFillTx/>
                <a:latin typeface="source-serif-pro"/>
                <a:hlinkClick r:id="rId3"/>
              </a:rPr>
              <a:t>validators</a:t>
            </a:r>
            <a:r>
              <a:rPr lang="en-US" sz="2000" b="0" strike="noStrike" spc="-1">
                <a:solidFill>
                  <a:srgbClr val="000000"/>
                </a:solidFill>
                <a:latin typeface="source-serif-pro"/>
              </a:rPr>
              <a:t> are selected to produce the next block based on their stake. To explain, to become a validator on a proof-of-stake blockchain, you must “stake” an amount of the corresponding coin. For example, validators on the ETH network must stake 32ETH in order to validate transactions. This stake acts as collateral, ensuring the validator behaves honestly. If they don’t behave well, their stake is “slashed”. To explain, </a:t>
            </a:r>
            <a:r>
              <a:rPr lang="en-US" sz="2000" b="0" u="sng" strike="noStrike" spc="-1">
                <a:solidFill>
                  <a:srgbClr val="C043AD"/>
                </a:solidFill>
                <a:uFillTx/>
                <a:latin typeface="source-serif-pro"/>
                <a:hlinkClick r:id="rId4"/>
              </a:rPr>
              <a:t>crypto slashing</a:t>
            </a:r>
            <a:r>
              <a:rPr lang="en-US" sz="2000" b="0" strike="noStrike" spc="-1">
                <a:solidFill>
                  <a:srgbClr val="000000"/>
                </a:solidFill>
                <a:latin typeface="source-serif-pro"/>
              </a:rPr>
              <a:t> is a proof-of-stake blockchain’s form of punishment for acting maliciously or producing fake blocks.</a:t>
            </a:r>
            <a:endParaRPr lang="en-US" sz="2000" b="0" strike="noStrike" spc="-1">
              <a:solidFill>
                <a:srgbClr val="000000"/>
              </a:solidFill>
              <a:latin typeface="Arial"/>
            </a:endParaRPr>
          </a:p>
          <a:p>
            <a:pPr marL="343080" indent="-343080" defTabSz="914400">
              <a:lnSpc>
                <a:spcPct val="110000"/>
              </a:lnSpc>
              <a:spcBef>
                <a:spcPts val="1001"/>
              </a:spcBef>
              <a:buClr>
                <a:srgbClr val="000000"/>
              </a:buClr>
              <a:buFont typeface="Arial"/>
              <a:buChar char="•"/>
            </a:pPr>
            <a:r>
              <a:rPr lang="en-US" sz="2000" b="0" strike="noStrike" spc="-1">
                <a:solidFill>
                  <a:srgbClr val="000000"/>
                </a:solidFill>
                <a:latin typeface="source-serif-pro"/>
              </a:rPr>
              <a:t>Usually, the more validator stakes, the more trustworthy they are for the system. Thus, although often designed with random functions to prevent a front-running consensus, these types of validators have a higher chance of producing the next block. Proposed blocks by validators are then propagated to the rest of the set, who verify and add the approved block to the blockchain. </a:t>
            </a:r>
            <a:endParaRPr lang="en-US" sz="2000" b="0" strike="noStrike" spc="-1">
              <a:solidFill>
                <a:srgbClr val="000000"/>
              </a:solidFill>
              <a:latin typeface="Arial"/>
            </a:endParaRPr>
          </a:p>
          <a:p>
            <a:pPr marL="343080" indent="-343080" defTabSz="914400">
              <a:lnSpc>
                <a:spcPct val="110000"/>
              </a:lnSpc>
              <a:spcBef>
                <a:spcPts val="1001"/>
              </a:spcBef>
              <a:buClr>
                <a:srgbClr val="3C3E3E"/>
              </a:buClr>
              <a:buFont typeface="Arial"/>
              <a:buChar char="•"/>
            </a:pPr>
            <a:r>
              <a:rPr lang="en-US" sz="2000" b="0" strike="noStrike" spc="-1">
                <a:solidFill>
                  <a:srgbClr val="3C3E3E"/>
                </a:solidFill>
                <a:latin typeface="source-serif-pro"/>
              </a:rPr>
              <a:t>In POS, security is easier to achieve because a 51% stake is a vast amount for a single entity to lose if the malicious activity miner is caught in the blockchain. Double spending is still possible where one who has 51% of the stake can do malicious spending. The same technique of approving and validating transactions before committing to the blockchain will help mitigate this attack.</a:t>
            </a:r>
            <a:endParaRPr lang="en-US" sz="2000" b="0" strike="noStrike" spc="-1">
              <a:solidFill>
                <a:srgbClr val="000000"/>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518040" y="978480"/>
            <a:ext cx="10778760" cy="869400"/>
          </a:xfrm>
          <a:prstGeom prst="rect">
            <a:avLst/>
          </a:prstGeom>
          <a:noFill/>
          <a:ln w="0">
            <a:noFill/>
          </a:ln>
        </p:spPr>
        <p:txBody>
          <a:bodyPr lIns="91440" tIns="45720" rIns="91440" bIns="45720" anchor="t">
            <a:normAutofit fontScale="96666"/>
          </a:bodyPr>
          <a:lstStyle/>
          <a:p>
            <a:pPr indent="0" defTabSz="914400">
              <a:lnSpc>
                <a:spcPct val="100000"/>
              </a:lnSpc>
              <a:buNone/>
              <a:tabLst>
                <a:tab pos="0" algn="l"/>
              </a:tabLst>
            </a:pPr>
            <a:r>
              <a:rPr lang="en-US" sz="5400" b="1" strike="noStrike" spc="-1">
                <a:solidFill>
                  <a:schemeClr val="dk1"/>
                </a:solidFill>
                <a:latin typeface="Bierstadt"/>
              </a:rPr>
              <a:t>Cont. Proof of Stack</a:t>
            </a:r>
            <a:endParaRPr lang="en-US" sz="5400" b="0" strike="noStrike" spc="-1">
              <a:solidFill>
                <a:srgbClr val="000000"/>
              </a:solidFill>
              <a:latin typeface="Arial"/>
            </a:endParaRPr>
          </a:p>
        </p:txBody>
      </p:sp>
      <p:pic>
        <p:nvPicPr>
          <p:cNvPr id="204" name="Content Placeholder 4"/>
          <p:cNvPicPr/>
          <p:nvPr/>
        </p:nvPicPr>
        <p:blipFill>
          <a:blip r:embed="rId3"/>
          <a:stretch/>
        </p:blipFill>
        <p:spPr>
          <a:xfrm>
            <a:off x="2714760" y="2326320"/>
            <a:ext cx="6771600" cy="372348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518040" y="978480"/>
            <a:ext cx="10778760" cy="869400"/>
          </a:xfrm>
          <a:prstGeom prst="rect">
            <a:avLst/>
          </a:prstGeom>
          <a:noFill/>
          <a:ln w="0">
            <a:noFill/>
          </a:ln>
        </p:spPr>
        <p:txBody>
          <a:bodyPr lIns="91440" tIns="45720" rIns="91440" bIns="45720" anchor="t">
            <a:normAutofit fontScale="96666"/>
          </a:bodyPr>
          <a:lstStyle/>
          <a:p>
            <a:pPr indent="0" defTabSz="914400">
              <a:lnSpc>
                <a:spcPct val="100000"/>
              </a:lnSpc>
              <a:buNone/>
              <a:tabLst>
                <a:tab pos="0" algn="l"/>
              </a:tabLst>
            </a:pPr>
            <a:r>
              <a:rPr lang="en-US" sz="5400" b="1" strike="noStrike" spc="-1">
                <a:solidFill>
                  <a:schemeClr val="dk1"/>
                </a:solidFill>
                <a:latin typeface="Bierstadt"/>
              </a:rPr>
              <a:t>POW vs POS</a:t>
            </a:r>
            <a:endParaRPr lang="en-US" sz="5400" b="0" strike="noStrike" spc="-1">
              <a:solidFill>
                <a:srgbClr val="000000"/>
              </a:solidFill>
              <a:latin typeface="Arial"/>
            </a:endParaRPr>
          </a:p>
        </p:txBody>
      </p:sp>
      <p:pic>
        <p:nvPicPr>
          <p:cNvPr id="206" name="Picture 2" descr="Proof of Stake(PoS): What is it? Benefits of it over Proof of Work(PoW)"/>
          <p:cNvPicPr/>
          <p:nvPr/>
        </p:nvPicPr>
        <p:blipFill>
          <a:blip r:embed="rId2"/>
          <a:stretch/>
        </p:blipFill>
        <p:spPr>
          <a:xfrm>
            <a:off x="2463480" y="1847880"/>
            <a:ext cx="7273800" cy="468072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518040" y="978480"/>
            <a:ext cx="10778760" cy="869400"/>
          </a:xfrm>
          <a:prstGeom prst="rect">
            <a:avLst/>
          </a:prstGeom>
          <a:noFill/>
          <a:ln w="0">
            <a:noFill/>
          </a:ln>
        </p:spPr>
        <p:txBody>
          <a:bodyPr lIns="91440" tIns="45720" rIns="91440" bIns="45720" anchor="t">
            <a:normAutofit fontScale="96666"/>
          </a:bodyPr>
          <a:lstStyle/>
          <a:p>
            <a:pPr indent="0" defTabSz="914400">
              <a:lnSpc>
                <a:spcPct val="100000"/>
              </a:lnSpc>
              <a:buNone/>
              <a:tabLst>
                <a:tab pos="0" algn="l"/>
              </a:tabLst>
            </a:pPr>
            <a:r>
              <a:rPr lang="en-US" sz="5400" b="1" strike="noStrike" spc="-1">
                <a:solidFill>
                  <a:schemeClr val="dk1"/>
                </a:solidFill>
                <a:latin typeface="Bierstadt"/>
              </a:rPr>
              <a:t>POW vs POS</a:t>
            </a:r>
            <a:endParaRPr lang="en-US" sz="5400" b="0" strike="noStrike" spc="-1">
              <a:solidFill>
                <a:srgbClr val="000000"/>
              </a:solidFill>
              <a:latin typeface="Arial"/>
            </a:endParaRPr>
          </a:p>
        </p:txBody>
      </p:sp>
      <p:pic>
        <p:nvPicPr>
          <p:cNvPr id="208" name="Picture 2"/>
          <p:cNvPicPr/>
          <p:nvPr/>
        </p:nvPicPr>
        <p:blipFill>
          <a:blip r:embed="rId2"/>
          <a:stretch/>
        </p:blipFill>
        <p:spPr>
          <a:xfrm>
            <a:off x="2463480" y="1847880"/>
            <a:ext cx="7273800" cy="468072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useBgFill="1">
        <p:nvSpPr>
          <p:cNvPr id="209" name="Rectangle 3078">
            <a:extLst>
              <a:ext uri="{C183D7F6-B498-43B3-948B-1728B52AA6E4}">
                <adec:decorative xmlns:adec="http://schemas.microsoft.com/office/drawing/2017/decorative" val="1"/>
              </a:ext>
            </a:extLst>
          </p:cNvPr>
          <p:cNvSpPr/>
          <p:nvPr/>
        </p:nvSpPr>
        <p:spPr>
          <a:xfrm>
            <a:off x="0" y="0"/>
            <a:ext cx="1218816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210" name="PlaceHolder 1"/>
          <p:cNvSpPr>
            <a:spLocks noGrp="1"/>
          </p:cNvSpPr>
          <p:nvPr>
            <p:ph type="title"/>
          </p:nvPr>
        </p:nvSpPr>
        <p:spPr>
          <a:xfrm>
            <a:off x="518040" y="976320"/>
            <a:ext cx="5020560" cy="193356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chemeClr val="dk1"/>
                </a:solidFill>
                <a:latin typeface="Bierstadt"/>
              </a:rPr>
              <a:t>Crypto Wallets</a:t>
            </a:r>
            <a:endParaRPr lang="en-US" sz="5400" b="0" strike="noStrike" spc="-1">
              <a:solidFill>
                <a:srgbClr val="000000"/>
              </a:solidFill>
              <a:latin typeface="Arial"/>
            </a:endParaRPr>
          </a:p>
        </p:txBody>
      </p:sp>
      <p:sp>
        <p:nvSpPr>
          <p:cNvPr id="211" name="Rectangle 3080">
            <a:extLst>
              <a:ext uri="{C183D7F6-B498-43B3-948B-1728B52AA6E4}">
                <adec:decorative xmlns:adec="http://schemas.microsoft.com/office/drawing/2017/decorative" val="1"/>
              </a:ext>
            </a:extLst>
          </p:cNvPr>
          <p:cNvSpPr/>
          <p:nvPr/>
        </p:nvSpPr>
        <p:spPr>
          <a:xfrm>
            <a:off x="518040" y="507960"/>
            <a:ext cx="5020560" cy="1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Bierstadt"/>
            </a:endParaRPr>
          </a:p>
        </p:txBody>
      </p:sp>
      <p:sp>
        <p:nvSpPr>
          <p:cNvPr id="212" name="PlaceHolder 2"/>
          <p:cNvSpPr>
            <a:spLocks noGrp="1"/>
          </p:cNvSpPr>
          <p:nvPr>
            <p:ph/>
          </p:nvPr>
        </p:nvSpPr>
        <p:spPr>
          <a:xfrm>
            <a:off x="518040" y="2045160"/>
            <a:ext cx="5951160" cy="4142880"/>
          </a:xfrm>
          <a:prstGeom prst="rect">
            <a:avLst/>
          </a:prstGeom>
          <a:noFill/>
          <a:ln w="0">
            <a:noFill/>
          </a:ln>
        </p:spPr>
        <p:txBody>
          <a:bodyPr lIns="91440" tIns="45720" rIns="91440" bIns="45720" anchor="t">
            <a:normAutofit fontScale="98333" lnSpcReduction="10000"/>
          </a:bodyPr>
          <a:lstStyle/>
          <a:p>
            <a:pPr indent="0" defTabSz="914400">
              <a:lnSpc>
                <a:spcPct val="100000"/>
              </a:lnSpc>
              <a:spcBef>
                <a:spcPts val="1001"/>
              </a:spcBef>
              <a:buNone/>
              <a:tabLst>
                <a:tab pos="0" algn="l"/>
              </a:tabLst>
            </a:pPr>
            <a:r>
              <a:rPr lang="en-US" sz="1600" b="0" strike="noStrike" spc="-1">
                <a:solidFill>
                  <a:schemeClr val="dk1"/>
                </a:solidFill>
                <a:latin typeface="Google Sans"/>
              </a:rPr>
              <a:t>Cryptocurrency, unlike physical cash, exists purely in the digital realm. To store and manage these digital assets, you need a </a:t>
            </a:r>
            <a:r>
              <a:rPr lang="en-US" sz="1600" b="1" strike="noStrike" spc="-1">
                <a:solidFill>
                  <a:schemeClr val="dk1"/>
                </a:solidFill>
                <a:latin typeface="Google Sans"/>
              </a:rPr>
              <a:t>crypto wallet</a:t>
            </a:r>
            <a:r>
              <a:rPr lang="en-US" sz="1600" b="0" strike="noStrike" spc="-1">
                <a:solidFill>
                  <a:schemeClr val="dk1"/>
                </a:solidFill>
                <a:latin typeface="Google Sans"/>
              </a:rPr>
              <a:t>, much like a digital vault. But unlike traditional wallets, crypto wallets hold </a:t>
            </a:r>
            <a:r>
              <a:rPr lang="en-US" sz="1600" b="1" strike="noStrike" spc="-1">
                <a:solidFill>
                  <a:schemeClr val="dk1"/>
                </a:solidFill>
                <a:latin typeface="Google Sans"/>
              </a:rPr>
              <a:t>private keys</a:t>
            </a:r>
            <a:r>
              <a:rPr lang="en-US" sz="1600" b="0" strike="noStrike" spc="-1">
                <a:solidFill>
                  <a:schemeClr val="dk1"/>
                </a:solidFill>
                <a:latin typeface="Google Sans"/>
              </a:rPr>
              <a:t> instead of your money itself.</a:t>
            </a:r>
            <a:endParaRPr lang="en-US" sz="1600" b="0" strike="noStrike" spc="-1">
              <a:solidFill>
                <a:srgbClr val="000000"/>
              </a:solidFill>
              <a:latin typeface="Arial"/>
            </a:endParaRPr>
          </a:p>
          <a:p>
            <a:pPr indent="0" defTabSz="914400">
              <a:lnSpc>
                <a:spcPct val="100000"/>
              </a:lnSpc>
              <a:spcBef>
                <a:spcPts val="1001"/>
              </a:spcBef>
              <a:buNone/>
              <a:tabLst>
                <a:tab pos="0" algn="l"/>
              </a:tabLst>
            </a:pPr>
            <a:r>
              <a:rPr lang="en-US" sz="1600" b="1" strike="noStrike" spc="-1">
                <a:solidFill>
                  <a:schemeClr val="dk1"/>
                </a:solidFill>
                <a:latin typeface="Google Sans"/>
              </a:rPr>
              <a:t>Types of Crypto Wallets:</a:t>
            </a:r>
            <a:endParaRPr lang="en-US" sz="1600" b="0" strike="noStrike" spc="-1">
              <a:solidFill>
                <a:srgbClr val="000000"/>
              </a:solidFill>
              <a:latin typeface="Arial"/>
            </a:endParaRPr>
          </a:p>
          <a:p>
            <a:pPr marL="274320" lvl="1" indent="-274320" defTabSz="914400">
              <a:lnSpc>
                <a:spcPct val="100000"/>
              </a:lnSpc>
              <a:spcBef>
                <a:spcPts val="499"/>
              </a:spcBef>
              <a:buClr>
                <a:srgbClr val="000000"/>
              </a:buClr>
              <a:buFont typeface="Arial"/>
              <a:buChar char="•"/>
              <a:tabLst>
                <a:tab pos="0" algn="l"/>
              </a:tabLst>
            </a:pPr>
            <a:r>
              <a:rPr lang="en-US" sz="1600" b="1" strike="noStrike" spc="-1">
                <a:solidFill>
                  <a:schemeClr val="dk1"/>
                </a:solidFill>
                <a:latin typeface="Google Sans"/>
              </a:rPr>
              <a:t>Hot Wallets:</a:t>
            </a:r>
            <a:r>
              <a:rPr lang="en-US" sz="1600" b="0" strike="noStrike" spc="-1">
                <a:solidFill>
                  <a:schemeClr val="dk1"/>
                </a:solidFill>
                <a:latin typeface="Google Sans"/>
              </a:rPr>
              <a:t> These are online wallets like mobile apps or browser extensions, offering convenience and accessibility. However, they're connected to the internet, making them more susceptible to hacking.</a:t>
            </a:r>
            <a:endParaRPr lang="en-US" sz="1600" b="0" strike="noStrike" spc="-1">
              <a:solidFill>
                <a:srgbClr val="000000"/>
              </a:solidFill>
              <a:latin typeface="Arial"/>
            </a:endParaRPr>
          </a:p>
          <a:p>
            <a:pPr marL="274320" lvl="1" indent="-274320" defTabSz="914400">
              <a:lnSpc>
                <a:spcPct val="100000"/>
              </a:lnSpc>
              <a:spcBef>
                <a:spcPts val="499"/>
              </a:spcBef>
              <a:buClr>
                <a:srgbClr val="000000"/>
              </a:buClr>
              <a:buFont typeface="Arial"/>
              <a:buChar char="•"/>
              <a:tabLst>
                <a:tab pos="0" algn="l"/>
              </a:tabLst>
            </a:pPr>
            <a:r>
              <a:rPr lang="en-US" sz="1600" b="1" strike="noStrike" spc="-1">
                <a:solidFill>
                  <a:schemeClr val="dk1"/>
                </a:solidFill>
                <a:latin typeface="Google Sans"/>
              </a:rPr>
              <a:t>Cold Wallets:</a:t>
            </a:r>
            <a:r>
              <a:rPr lang="en-US" sz="1600" b="0" strike="noStrike" spc="-1">
                <a:solidFill>
                  <a:schemeClr val="dk1"/>
                </a:solidFill>
                <a:latin typeface="Google Sans"/>
              </a:rPr>
              <a:t> These are hardware devices like USB sticks or dedicated computers, storing your private keys offline. They offer enhanced security but lack the convenience of hot wallets.</a:t>
            </a:r>
            <a:endParaRPr lang="en-US" sz="1600" b="0" strike="noStrike" spc="-1">
              <a:solidFill>
                <a:srgbClr val="000000"/>
              </a:solidFill>
              <a:latin typeface="Arial"/>
            </a:endParaRPr>
          </a:p>
          <a:p>
            <a:pPr marL="274320" lvl="1" indent="-274320" defTabSz="914400">
              <a:lnSpc>
                <a:spcPct val="100000"/>
              </a:lnSpc>
              <a:spcBef>
                <a:spcPts val="499"/>
              </a:spcBef>
              <a:buClr>
                <a:srgbClr val="000000"/>
              </a:buClr>
              <a:buFont typeface="Arial"/>
              <a:buChar char="•"/>
              <a:tabLst>
                <a:tab pos="0" algn="l"/>
              </a:tabLst>
            </a:pPr>
            <a:r>
              <a:rPr lang="en-US" sz="1600" b="1" strike="noStrike" spc="-1">
                <a:solidFill>
                  <a:schemeClr val="dk1"/>
                </a:solidFill>
                <a:latin typeface="Google Sans"/>
              </a:rPr>
              <a:t>Paper Wallets:</a:t>
            </a:r>
            <a:r>
              <a:rPr lang="en-US" sz="1600" b="0" strike="noStrike" spc="-1">
                <a:solidFill>
                  <a:schemeClr val="dk1"/>
                </a:solidFill>
                <a:latin typeface="Google Sans"/>
              </a:rPr>
              <a:t> These are printed sheets containing your private key. While extremely secure when stored safely, they can be easily lost or damaged.</a:t>
            </a:r>
            <a:endParaRPr lang="en-US" sz="1600" b="0" strike="noStrike" spc="-1">
              <a:solidFill>
                <a:srgbClr val="000000"/>
              </a:solidFill>
              <a:latin typeface="Arial"/>
            </a:endParaRPr>
          </a:p>
          <a:p>
            <a:pPr indent="0" defTabSz="914400">
              <a:lnSpc>
                <a:spcPct val="100000"/>
              </a:lnSpc>
              <a:spcBef>
                <a:spcPts val="1001"/>
              </a:spcBef>
              <a:buNone/>
              <a:tabLst>
                <a:tab pos="0" algn="l"/>
              </a:tabLst>
            </a:pPr>
            <a:endParaRPr lang="en-US" sz="1600" b="0" strike="noStrike" spc="-1">
              <a:solidFill>
                <a:srgbClr val="000000"/>
              </a:solidFill>
              <a:latin typeface="Arial"/>
            </a:endParaRPr>
          </a:p>
        </p:txBody>
      </p:sp>
      <p:pic>
        <p:nvPicPr>
          <p:cNvPr id="213" name="Picture 2" descr="MetaMask Extension's updated UX elevates network, dapp, and account  selection | MetaMask News"/>
          <p:cNvPicPr/>
          <p:nvPr/>
        </p:nvPicPr>
        <p:blipFill>
          <a:blip r:embed="rId2"/>
          <a:stretch/>
        </p:blipFill>
        <p:spPr>
          <a:xfrm>
            <a:off x="6662160" y="2276640"/>
            <a:ext cx="5027400" cy="3330360"/>
          </a:xfrm>
          <a:prstGeom prst="rect">
            <a:avLst/>
          </a:prstGeom>
          <a:ln w="0">
            <a:noFill/>
          </a:ln>
        </p:spPr>
      </p:pic>
      <p:sp>
        <p:nvSpPr>
          <p:cNvPr id="214" name="Rectangle 3082">
            <a:extLst>
              <a:ext uri="{C183D7F6-B498-43B3-948B-1728B52AA6E4}">
                <adec:decorative xmlns:adec="http://schemas.microsoft.com/office/drawing/2017/decorative" val="1"/>
              </a:ext>
            </a:extLst>
          </p:cNvPr>
          <p:cNvSpPr/>
          <p:nvPr/>
        </p:nvSpPr>
        <p:spPr>
          <a:xfrm>
            <a:off x="6662160" y="6210000"/>
            <a:ext cx="5020560" cy="4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720" rIns="90000" bIns="720" anchor="ctr">
            <a:noAutofit/>
          </a:bodyPr>
          <a:lstStyle/>
          <a:p>
            <a:pPr algn="ctr" defTabSz="914400">
              <a:lnSpc>
                <a:spcPct val="100000"/>
              </a:lnSpc>
            </a:pPr>
            <a:endParaRPr lang="en-US" sz="1800" b="0" strike="noStrike" spc="-1">
              <a:solidFill>
                <a:schemeClr val="lt1"/>
              </a:solidFill>
              <a:latin typeface="Bierstad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518040" y="978480"/>
            <a:ext cx="5020560" cy="486972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The Internet: Cryptographic protocols </a:t>
            </a:r>
            <a:endParaRPr lang="en-US" sz="5400" b="0" strike="noStrike" spc="-1">
              <a:solidFill>
                <a:srgbClr val="000000"/>
              </a:solidFill>
              <a:latin typeface="Arial"/>
            </a:endParaRPr>
          </a:p>
        </p:txBody>
      </p:sp>
      <p:pic>
        <p:nvPicPr>
          <p:cNvPr id="93" name="Content Placeholder 4"/>
          <p:cNvPicPr/>
          <p:nvPr/>
        </p:nvPicPr>
        <p:blipFill>
          <a:blip r:embed="rId2"/>
          <a:stretch/>
        </p:blipFill>
        <p:spPr>
          <a:xfrm>
            <a:off x="6662880" y="2159640"/>
            <a:ext cx="5020560" cy="2490480"/>
          </a:xfrm>
          <a:prstGeom prst="rect">
            <a:avLst/>
          </a:prstGeom>
          <a:ln w="0">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518040" y="978480"/>
            <a:ext cx="13098960" cy="127260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chemeClr val="dk1"/>
                </a:solidFill>
                <a:latin typeface="Bierstadt"/>
              </a:rPr>
              <a:t>Concepts and Principles</a:t>
            </a:r>
            <a:endParaRPr lang="en-US" sz="5400" b="0" strike="noStrike" spc="-1">
              <a:solidFill>
                <a:srgbClr val="000000"/>
              </a:solidFill>
              <a:latin typeface="Arial"/>
            </a:endParaRPr>
          </a:p>
        </p:txBody>
      </p:sp>
      <p:sp>
        <p:nvSpPr>
          <p:cNvPr id="216" name="PlaceHolder 2"/>
          <p:cNvSpPr>
            <a:spLocks noGrp="1"/>
          </p:cNvSpPr>
          <p:nvPr>
            <p:ph/>
          </p:nvPr>
        </p:nvSpPr>
        <p:spPr>
          <a:xfrm>
            <a:off x="518040" y="1927080"/>
            <a:ext cx="11164680" cy="4404240"/>
          </a:xfrm>
          <a:prstGeom prst="rect">
            <a:avLst/>
          </a:prstGeom>
          <a:noFill/>
          <a:ln w="0">
            <a:noFill/>
          </a:ln>
        </p:spPr>
        <p:txBody>
          <a:bodyPr lIns="91440" tIns="45720" rIns="91440" bIns="45720" anchor="t">
            <a:normAutofit fontScale="73333"/>
          </a:bodyPr>
          <a:lstStyle/>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Cambria"/>
              </a:rPr>
              <a:t>Blockchain: </a:t>
            </a:r>
            <a:r>
              <a:rPr lang="en-US" sz="1800" b="0" strike="noStrike" spc="-1">
                <a:solidFill>
                  <a:srgbClr val="000000"/>
                </a:solidFill>
                <a:latin typeface="Calibri"/>
              </a:rPr>
              <a:t>Blockchain is a type of distributed database or ledger shared among a computer network's nodes, that uses cryptography to secure its data. It is made up of a chain of blocks, each of which contains a set of transactions. The blocks are linked together using cryptography, which makes it very difficult to tamper with the data.</a:t>
            </a:r>
            <a:endParaRPr lang="en-US" sz="18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Calibri"/>
                <a:ea typeface="Microsoft YaHei"/>
              </a:rPr>
              <a:t>Nodes: Nodes are computers that participate in the blockchain network. They store blockchain data and verify new transactions. Or</a:t>
            </a:r>
            <a:r>
              <a:rPr lang="en-US" sz="1800" b="0" strike="noStrike" spc="-1">
                <a:solidFill>
                  <a:srgbClr val="000000"/>
                </a:solidFill>
                <a:latin typeface="LiberationSerif-Italic"/>
              </a:rPr>
              <a:t> </a:t>
            </a:r>
            <a:r>
              <a:rPr lang="en-US" sz="1800" b="0" strike="noStrike" spc="-1">
                <a:solidFill>
                  <a:srgbClr val="000000"/>
                </a:solidFill>
                <a:latin typeface="Times New Roman"/>
              </a:rPr>
              <a:t>A software client that participates in the network.</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Calibri"/>
              </a:rPr>
              <a:t>Blocks: Blocks are the basic unit of data in a blockchain. They contain a set of transactions and a cryptographic hash of the previous block.</a:t>
            </a:r>
            <a:endParaRPr lang="en-US" sz="18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Calibri"/>
              </a:rPr>
              <a:t>Transactions: Transactions are the basic unit of interaction in a blockchain. They can be used to transfer value, create contracts, or record other events.</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243F60"/>
              </a:buClr>
              <a:buFont typeface="Arial"/>
              <a:buChar char="•"/>
            </a:pPr>
            <a:r>
              <a:rPr lang="en-US" sz="1800" b="0" strike="noStrike" spc="-1">
                <a:solidFill>
                  <a:srgbClr val="243F60"/>
                </a:solidFill>
                <a:latin typeface="Cambria"/>
              </a:rPr>
              <a:t>Dapps: </a:t>
            </a:r>
            <a:r>
              <a:rPr lang="en-US" sz="1800" b="0" strike="noStrike" spc="-1">
                <a:solidFill>
                  <a:srgbClr val="000000"/>
                </a:solidFill>
                <a:latin typeface="Calibri"/>
              </a:rPr>
              <a:t>A short for Decentralized Applications, are applications that run on a decentralized network, typically utilizing blockchain technology. Unlike traditional applications that are hosted on centralized servers, DApps operate on a peer-to-peer network, where data and computations are distributed across multiple nodes.</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243F60"/>
              </a:buClr>
              <a:buFont typeface="Arial"/>
              <a:buChar char="•"/>
            </a:pPr>
            <a:r>
              <a:rPr lang="en-US" sz="1800" b="0" strike="noStrike" spc="-1">
                <a:solidFill>
                  <a:srgbClr val="243F60"/>
                </a:solidFill>
                <a:latin typeface="Cambria"/>
              </a:rPr>
              <a:t>DAOs: </a:t>
            </a:r>
            <a:r>
              <a:rPr lang="en-US" sz="1800" b="0" strike="noStrike" spc="-1">
                <a:solidFill>
                  <a:srgbClr val="000000"/>
                </a:solidFill>
                <a:latin typeface="Calibri"/>
              </a:rPr>
              <a:t>A short for Decentralized Autonomous Organizations, are organizations or entities that operate on a blockchain network using smart contracts and decentralized governance mechanisms. DAOs aim to automate decision-making, governance, and operations through code, removing the need for traditional hierarchical structures and centralized control.</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Genesis block: </a:t>
            </a:r>
            <a:r>
              <a:rPr lang="en-US" sz="1800" b="0" strike="noStrike" spc="-1">
                <a:solidFill>
                  <a:srgbClr val="000000"/>
                </a:solidFill>
                <a:latin typeface="Times New Roman"/>
              </a:rPr>
              <a:t>The first block in a blockchain, used to initialize a particular network and its cryptocurrency.</a:t>
            </a:r>
            <a:r>
              <a:rPr lang="en-US" sz="2000" b="0" strike="noStrike" spc="-1">
                <a:solidFill>
                  <a:schemeClr val="dk1"/>
                </a:solidFill>
                <a:latin typeface="Bierstadt"/>
              </a:rPr>
              <a:t> </a:t>
            </a:r>
            <a:endParaRPr lang="en-US" sz="2000" b="0" strike="noStrike" spc="-1">
              <a:solidFill>
                <a:srgbClr val="000000"/>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518040" y="978480"/>
            <a:ext cx="10365840" cy="810360"/>
          </a:xfrm>
          <a:prstGeom prst="rect">
            <a:avLst/>
          </a:prstGeom>
          <a:noFill/>
          <a:ln w="0">
            <a:noFill/>
          </a:ln>
        </p:spPr>
        <p:txBody>
          <a:bodyPr lIns="91440" tIns="45720" rIns="91440" bIns="45720" anchor="t">
            <a:normAutofit fontScale="88333"/>
          </a:bodyPr>
          <a:lstStyle/>
          <a:p>
            <a:pPr indent="0" defTabSz="914400">
              <a:lnSpc>
                <a:spcPct val="100000"/>
              </a:lnSpc>
              <a:buNone/>
              <a:tabLst>
                <a:tab pos="0" algn="l"/>
              </a:tabLst>
            </a:pPr>
            <a:r>
              <a:rPr lang="en-US" sz="5400" b="1" strike="noStrike" spc="-1">
                <a:solidFill>
                  <a:schemeClr val="dk1"/>
                </a:solidFill>
                <a:latin typeface="Bierstadt"/>
              </a:rPr>
              <a:t>Cont. Concepts and Principles</a:t>
            </a:r>
            <a:endParaRPr lang="en-US" sz="5400" b="0" strike="noStrike" spc="-1">
              <a:solidFill>
                <a:srgbClr val="000000"/>
              </a:solidFill>
              <a:latin typeface="Arial"/>
            </a:endParaRPr>
          </a:p>
        </p:txBody>
      </p:sp>
      <p:sp>
        <p:nvSpPr>
          <p:cNvPr id="218" name="PlaceHolder 2"/>
          <p:cNvSpPr>
            <a:spLocks noGrp="1"/>
          </p:cNvSpPr>
          <p:nvPr>
            <p:ph/>
          </p:nvPr>
        </p:nvSpPr>
        <p:spPr>
          <a:xfrm>
            <a:off x="518040" y="1927080"/>
            <a:ext cx="11164680" cy="4404240"/>
          </a:xfrm>
          <a:prstGeom prst="rect">
            <a:avLst/>
          </a:prstGeom>
          <a:noFill/>
          <a:ln w="0">
            <a:noFill/>
          </a:ln>
        </p:spPr>
        <p:txBody>
          <a:bodyPr lIns="91440" tIns="45720" rIns="91440" bIns="45720" anchor="t">
            <a:normAutofit/>
          </a:bodyPr>
          <a:lstStyle/>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Cambria"/>
              </a:rPr>
              <a:t>Tokenization: the process of representing real-world or digital assets as tokens on a blockchain network. It involves converting the ownership or rights of an asset into a digital representation, which can be traded, transferred, and recorded securely on the blockchain</a:t>
            </a:r>
            <a:endParaRPr lang="en-US" sz="18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Consensus: </a:t>
            </a:r>
            <a:r>
              <a:rPr lang="en-US" sz="1800" b="0" strike="noStrike" spc="-1">
                <a:solidFill>
                  <a:srgbClr val="000000"/>
                </a:solidFill>
                <a:latin typeface="Calibri"/>
              </a:rPr>
              <a:t>The process of validating a new block</a:t>
            </a:r>
            <a:r>
              <a:rPr lang="en-US" sz="1600" b="0" strike="noStrike" spc="-1">
                <a:solidFill>
                  <a:schemeClr val="dk1"/>
                </a:solidFill>
                <a:latin typeface="Bierstadt"/>
              </a:rPr>
              <a:t>.</a:t>
            </a:r>
            <a:endParaRPr lang="en-US" sz="16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Consensus rules: </a:t>
            </a:r>
            <a:r>
              <a:rPr lang="en-US" sz="1800" b="0" strike="noStrike" spc="-1">
                <a:solidFill>
                  <a:srgbClr val="000000"/>
                </a:solidFill>
                <a:latin typeface="Times New Roman"/>
              </a:rPr>
              <a:t>The block validation rules that full nodes follow to stay in consensus with other nodes. Not to be confused with consensus.</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Digital signature: </a:t>
            </a:r>
            <a:r>
              <a:rPr lang="en-US" sz="1800" b="0" strike="noStrike" spc="-1">
                <a:solidFill>
                  <a:srgbClr val="000000"/>
                </a:solidFill>
                <a:latin typeface="Times New Roman"/>
              </a:rPr>
              <a:t>A short string of data a user produces for a document using a private key such that anyone with the corresponding public key, the signature, and the document can verify that (1) the document was “signed” by the owner of that particular private key, and (2) the document was not changed after it was signed.</a:t>
            </a:r>
            <a:endParaRPr lang="en-US" sz="18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ECDSA: </a:t>
            </a:r>
            <a:r>
              <a:rPr lang="en-US" sz="1800" b="0" strike="noStrike" spc="-1">
                <a:solidFill>
                  <a:srgbClr val="000000"/>
                </a:solidFill>
                <a:latin typeface="Times New Roman"/>
              </a:rPr>
              <a:t>Elliptic Curve Digital Signature Algorithm. A cryptographic algorithm used by Ethereum to ensure that funds can only be spent by their owners.</a:t>
            </a:r>
            <a:r>
              <a:rPr lang="en-US" sz="2000" b="0" strike="noStrike" spc="-1">
                <a:solidFill>
                  <a:schemeClr val="dk1"/>
                </a:solidFill>
                <a:latin typeface="Bierstadt"/>
              </a:rPr>
              <a:t> </a:t>
            </a:r>
            <a:br>
              <a:rPr sz="2000"/>
            </a:br>
            <a:r>
              <a:rPr lang="en-US" sz="2000" b="0" strike="noStrike" spc="-1">
                <a:solidFill>
                  <a:schemeClr val="dk1"/>
                </a:solidFill>
                <a:latin typeface="Bierstadt"/>
              </a:rPr>
              <a:t> </a:t>
            </a:r>
            <a:endParaRPr lang="en-US" sz="20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518040" y="978480"/>
            <a:ext cx="11939040" cy="127260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chemeClr val="dk1"/>
                </a:solidFill>
                <a:latin typeface="Bierstadt"/>
              </a:rPr>
              <a:t>Cont. Concepts and Principles</a:t>
            </a:r>
            <a:endParaRPr lang="en-US" sz="5400" b="0" strike="noStrike" spc="-1">
              <a:solidFill>
                <a:srgbClr val="000000"/>
              </a:solidFill>
              <a:latin typeface="Arial"/>
            </a:endParaRPr>
          </a:p>
        </p:txBody>
      </p:sp>
      <p:sp>
        <p:nvSpPr>
          <p:cNvPr id="220" name="PlaceHolder 2"/>
          <p:cNvSpPr>
            <a:spLocks noGrp="1"/>
          </p:cNvSpPr>
          <p:nvPr>
            <p:ph/>
          </p:nvPr>
        </p:nvSpPr>
        <p:spPr>
          <a:xfrm>
            <a:off x="518040" y="1927080"/>
            <a:ext cx="11164680" cy="4600800"/>
          </a:xfrm>
          <a:prstGeom prst="rect">
            <a:avLst/>
          </a:prstGeom>
          <a:noFill/>
          <a:ln w="0">
            <a:noFill/>
          </a:ln>
        </p:spPr>
        <p:txBody>
          <a:bodyPr lIns="91440" tIns="45720" rIns="91440" bIns="45720" anchor="t">
            <a:normAutofit fontScale="83888"/>
          </a:bodyPr>
          <a:lstStyle/>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IPFS</a:t>
            </a:r>
            <a:r>
              <a:rPr lang="en-US" sz="1600" b="0" strike="noStrike" spc="-1">
                <a:solidFill>
                  <a:schemeClr val="dk1"/>
                </a:solidFill>
                <a:latin typeface="Bierstadt"/>
              </a:rPr>
              <a:t> : </a:t>
            </a:r>
            <a:r>
              <a:rPr lang="en-US" sz="1800" b="0" strike="noStrike" spc="-1">
                <a:solidFill>
                  <a:srgbClr val="000000"/>
                </a:solidFill>
                <a:latin typeface="Times New Roman"/>
              </a:rPr>
              <a:t>InterPlanetary File System. A protocol, network, and open source project designed to create a content-addressable, peer-to-peer method of storing and sharing hypermedia in a distributed filesystem.</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IDE</a:t>
            </a:r>
            <a:r>
              <a:rPr lang="en-US" sz="2000" b="0" strike="noStrike" spc="-1">
                <a:solidFill>
                  <a:schemeClr val="dk1"/>
                </a:solidFill>
                <a:latin typeface="Bierstadt"/>
              </a:rPr>
              <a:t> : </a:t>
            </a:r>
            <a:r>
              <a:rPr lang="en-US" sz="1800" b="0" strike="noStrike" spc="-1">
                <a:solidFill>
                  <a:srgbClr val="000000"/>
                </a:solidFill>
                <a:latin typeface="Times New Roman"/>
              </a:rPr>
              <a:t>Integrated Development Environment. A user interface that typically combines a code editor, compiler, runtime, and debugger</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Merkle Patricia Tree</a:t>
            </a:r>
            <a:r>
              <a:rPr lang="en-US" sz="2000" b="0" strike="noStrike" spc="-1">
                <a:solidFill>
                  <a:schemeClr val="dk1"/>
                </a:solidFill>
                <a:latin typeface="Bierstadt"/>
              </a:rPr>
              <a:t> : </a:t>
            </a:r>
            <a:r>
              <a:rPr lang="en-US" sz="1800" b="0" strike="noStrike" spc="-1">
                <a:solidFill>
                  <a:srgbClr val="000000"/>
                </a:solidFill>
                <a:latin typeface="Times New Roman"/>
              </a:rPr>
              <a:t>A data structure used in Ethereum to efficiently store key–value pairs</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NFT</a:t>
            </a:r>
            <a:r>
              <a:rPr lang="en-US" sz="2000" b="0" strike="noStrike" spc="-1">
                <a:solidFill>
                  <a:schemeClr val="dk1"/>
                </a:solidFill>
                <a:latin typeface="Bierstadt"/>
              </a:rPr>
              <a:t> : </a:t>
            </a:r>
            <a:r>
              <a:rPr lang="en-US" sz="1800" b="0" strike="noStrike" spc="-1">
                <a:solidFill>
                  <a:srgbClr val="000000"/>
                </a:solidFill>
                <a:latin typeface="Times New Roman"/>
              </a:rPr>
              <a:t>A non-fungible token (also known as a “deed”). This is a token standard introduced by the ERC721 proposal. NFTs can be tracked and traded, but each token is unique and distinct; they are not interchangeable like ERC20 tokens. NFTs can represent ownership of digital or physical assets</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Nonce</a:t>
            </a:r>
            <a:r>
              <a:rPr lang="en-US" sz="2000" b="0" strike="noStrike" spc="-1">
                <a:solidFill>
                  <a:schemeClr val="dk1"/>
                </a:solidFill>
                <a:latin typeface="Bierstadt"/>
              </a:rPr>
              <a:t> :</a:t>
            </a:r>
            <a:r>
              <a:rPr lang="en-US" sz="1800" b="0" strike="noStrike" spc="-1">
                <a:solidFill>
                  <a:srgbClr val="000000"/>
                </a:solidFill>
                <a:latin typeface="Times New Roman"/>
              </a:rPr>
              <a:t>In cryptography, a value that can only be used once. </a:t>
            </a:r>
            <a:endParaRPr lang="en-US" sz="18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2000" b="0" strike="noStrike" spc="-1">
                <a:solidFill>
                  <a:srgbClr val="000000"/>
                </a:solidFill>
                <a:latin typeface="LiberationSerif-Italic"/>
              </a:rPr>
              <a:t>Ether</a:t>
            </a:r>
            <a:r>
              <a:rPr lang="en-US" sz="1800" b="0" strike="noStrike" spc="-1">
                <a:solidFill>
                  <a:schemeClr val="dk1"/>
                </a:solidFill>
                <a:latin typeface="Bierstadt"/>
              </a:rPr>
              <a:t> : </a:t>
            </a:r>
            <a:r>
              <a:rPr lang="en-US" sz="2000" b="0" strike="noStrike" spc="-1">
                <a:solidFill>
                  <a:srgbClr val="000000"/>
                </a:solidFill>
                <a:latin typeface="Times New Roman"/>
              </a:rPr>
              <a:t>The native cryptocurrency used by the Ethereum ecosystem, which covers gas costs when executing smart contracts.</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Wei</a:t>
            </a:r>
            <a:r>
              <a:rPr lang="en-US" sz="2000" b="0" strike="noStrike" spc="-1">
                <a:solidFill>
                  <a:schemeClr val="dk1"/>
                </a:solidFill>
                <a:latin typeface="Bierstadt"/>
              </a:rPr>
              <a:t> : </a:t>
            </a:r>
            <a:r>
              <a:rPr lang="en-US" sz="1800" b="0" strike="noStrike" spc="-1">
                <a:solidFill>
                  <a:srgbClr val="000000"/>
                </a:solidFill>
                <a:latin typeface="Times New Roman"/>
              </a:rPr>
              <a:t>The smallest denomination of ether. 10</a:t>
            </a:r>
            <a:r>
              <a:rPr lang="en-US" sz="1800" b="0" strike="noStrike" spc="-1" baseline="30000">
                <a:solidFill>
                  <a:srgbClr val="000000"/>
                </a:solidFill>
                <a:latin typeface="Times New Roman"/>
              </a:rPr>
              <a:t>18</a:t>
            </a:r>
            <a:r>
              <a:rPr lang="en-US" sz="1800" b="0" strike="noStrike" spc="-1">
                <a:solidFill>
                  <a:srgbClr val="000000"/>
                </a:solidFill>
                <a:latin typeface="Times New Roman"/>
              </a:rPr>
              <a:t> wei = 1 ether.</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2000" b="0" strike="noStrike" spc="-1">
                <a:solidFill>
                  <a:srgbClr val="000000"/>
                </a:solidFill>
                <a:latin typeface="LiberationSerif-Italic"/>
              </a:rPr>
              <a:t>Event</a:t>
            </a:r>
            <a:r>
              <a:rPr lang="en-US" sz="2000" b="0" strike="noStrike" spc="-1">
                <a:solidFill>
                  <a:schemeClr val="dk1"/>
                </a:solidFill>
                <a:latin typeface="Bierstadt"/>
              </a:rPr>
              <a:t> : </a:t>
            </a:r>
            <a:r>
              <a:rPr lang="en-US" sz="2000" b="0" strike="noStrike" spc="-1">
                <a:solidFill>
                  <a:srgbClr val="000000"/>
                </a:solidFill>
                <a:latin typeface="Times New Roman"/>
              </a:rPr>
              <a:t>Allows the use of EVM logging facilities.</a:t>
            </a:r>
            <a:r>
              <a:rPr lang="en-US" sz="2000" b="0" strike="noStrike" spc="-1">
                <a:solidFill>
                  <a:schemeClr val="dk1"/>
                </a:solidFill>
                <a:latin typeface="Bierstadt"/>
              </a:rPr>
              <a:t> </a:t>
            </a:r>
            <a:endParaRPr lang="en-US" sz="2000" b="0" strike="noStrike" spc="-1">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518040" y="978480"/>
            <a:ext cx="11604600" cy="127260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chemeClr val="dk1"/>
                </a:solidFill>
                <a:latin typeface="Bierstadt"/>
              </a:rPr>
              <a:t>Cont. Concepts and Principles</a:t>
            </a:r>
            <a:endParaRPr lang="en-US" sz="5400" b="0" strike="noStrike" spc="-1">
              <a:solidFill>
                <a:srgbClr val="000000"/>
              </a:solidFill>
              <a:latin typeface="Arial"/>
            </a:endParaRPr>
          </a:p>
        </p:txBody>
      </p:sp>
      <p:sp>
        <p:nvSpPr>
          <p:cNvPr id="222" name="PlaceHolder 2"/>
          <p:cNvSpPr>
            <a:spLocks noGrp="1"/>
          </p:cNvSpPr>
          <p:nvPr>
            <p:ph/>
          </p:nvPr>
        </p:nvSpPr>
        <p:spPr>
          <a:xfrm>
            <a:off x="518040" y="1927080"/>
            <a:ext cx="11164680" cy="4404240"/>
          </a:xfrm>
          <a:prstGeom prst="rect">
            <a:avLst/>
          </a:prstGeom>
          <a:noFill/>
          <a:ln w="0">
            <a:noFill/>
          </a:ln>
        </p:spPr>
        <p:txBody>
          <a:bodyPr lIns="91440" tIns="45720" rIns="91440" bIns="45720" anchor="t">
            <a:normAutofit fontScale="93333"/>
          </a:bodyPr>
          <a:lstStyle/>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EVM</a:t>
            </a:r>
            <a:r>
              <a:rPr lang="en-US" sz="2000" b="0" strike="noStrike" spc="-1">
                <a:solidFill>
                  <a:schemeClr val="dk1"/>
                </a:solidFill>
                <a:latin typeface="Bierstadt"/>
              </a:rPr>
              <a:t> : </a:t>
            </a:r>
            <a:r>
              <a:rPr lang="en-US" sz="1800" b="0" strike="noStrike" spc="-1">
                <a:solidFill>
                  <a:srgbClr val="000000"/>
                </a:solidFill>
                <a:latin typeface="Times New Roman"/>
              </a:rPr>
              <a:t>Ethereum Virtual Machine. A stack-based virtual machine that executes bytecode. </a:t>
            </a:r>
            <a:endParaRPr lang="en-US" sz="18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Fork</a:t>
            </a:r>
            <a:r>
              <a:rPr lang="en-US" sz="2000" b="0" strike="noStrike" spc="-1">
                <a:solidFill>
                  <a:schemeClr val="dk1"/>
                </a:solidFill>
                <a:latin typeface="Bierstadt"/>
              </a:rPr>
              <a:t> : </a:t>
            </a:r>
            <a:r>
              <a:rPr lang="en-US" sz="1800" b="0" strike="noStrike" spc="-1">
                <a:solidFill>
                  <a:srgbClr val="000000"/>
                </a:solidFill>
                <a:latin typeface="Times New Roman"/>
              </a:rPr>
              <a:t>A change in protocol causing the creation of an alternative chain, or a temporal divergence in two potential block paths during mining</a:t>
            </a:r>
            <a:r>
              <a:rPr lang="en-US" sz="2000" b="0" strike="noStrike" spc="-1">
                <a:solidFill>
                  <a:schemeClr val="dk1"/>
                </a:solidFill>
                <a:latin typeface="Bierstadt"/>
              </a:rPr>
              <a:t>.</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Gas</a:t>
            </a:r>
            <a:r>
              <a:rPr lang="en-US" sz="2000" b="0" strike="noStrike" spc="-1">
                <a:solidFill>
                  <a:schemeClr val="dk1"/>
                </a:solidFill>
                <a:latin typeface="Bierstadt"/>
              </a:rPr>
              <a:t> : </a:t>
            </a:r>
            <a:r>
              <a:rPr lang="en-US" sz="1800" b="0" strike="noStrike" spc="-1">
                <a:solidFill>
                  <a:srgbClr val="000000"/>
                </a:solidFill>
                <a:latin typeface="Times New Roman"/>
              </a:rPr>
              <a:t>A virtual fuel used in Ethereum to execute smart contracts.</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chemeClr val="dk1"/>
                </a:solidFill>
                <a:latin typeface="Cambria"/>
              </a:rPr>
              <a:t>Smart Contract</a:t>
            </a:r>
            <a:r>
              <a:rPr lang="en-US" sz="1800" b="0" strike="noStrike" spc="-1">
                <a:solidFill>
                  <a:srgbClr val="365F91"/>
                </a:solidFill>
                <a:latin typeface="Cambria"/>
              </a:rPr>
              <a:t>: </a:t>
            </a:r>
            <a:r>
              <a:rPr lang="en-US" sz="1800" b="0" strike="noStrike" spc="-1">
                <a:solidFill>
                  <a:srgbClr val="000000"/>
                </a:solidFill>
                <a:latin typeface="Calibri"/>
              </a:rPr>
              <a:t>A smart contract is a self-executing contract with the terms of the agreement directly written into code. It is deployed on a blockchain network and automatically executes predefined actions when specific conditions are met. Smart contracts eliminate the need for intermediaries, as they enforce the rules and facilitate transactions directly between parties.</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Bytecode</a:t>
            </a:r>
            <a:r>
              <a:rPr lang="en-US" sz="2000" b="0" strike="noStrike" spc="-1">
                <a:solidFill>
                  <a:schemeClr val="dk1"/>
                </a:solidFill>
                <a:latin typeface="Bierstadt"/>
              </a:rPr>
              <a:t> : </a:t>
            </a:r>
            <a:r>
              <a:rPr lang="en-US" sz="1800" b="0" strike="noStrike" spc="-1">
                <a:solidFill>
                  <a:srgbClr val="000000"/>
                </a:solidFill>
                <a:latin typeface="Times New Roman"/>
              </a:rPr>
              <a:t>An abstract instruction set designed for efficient execution by a software interpreter or a virtual machine. Unlike human-readable source code, bytecode is expressed in numeric format.</a:t>
            </a:r>
            <a:r>
              <a:rPr lang="en-US" sz="2000" b="0" strike="noStrike" spc="-1">
                <a:solidFill>
                  <a:schemeClr val="dk1"/>
                </a:solidFill>
                <a:latin typeface="Bierstadt"/>
              </a:rPr>
              <a:t> </a:t>
            </a:r>
            <a:endParaRPr lang="en-US" sz="2000" b="0" strike="noStrike" spc="-1">
              <a:solidFill>
                <a:srgbClr val="000000"/>
              </a:solidFill>
              <a:latin typeface="Arial"/>
            </a:endParaRPr>
          </a:p>
          <a:p>
            <a:pPr marL="285840" indent="-285840" defTabSz="914400">
              <a:lnSpc>
                <a:spcPct val="110000"/>
              </a:lnSpc>
              <a:spcBef>
                <a:spcPts val="1001"/>
              </a:spcBef>
              <a:buClr>
                <a:srgbClr val="000000"/>
              </a:buClr>
              <a:buFont typeface="Arial"/>
              <a:buChar char="•"/>
            </a:pPr>
            <a:r>
              <a:rPr lang="en-US" sz="1800" b="0" strike="noStrike" spc="-1">
                <a:solidFill>
                  <a:srgbClr val="000000"/>
                </a:solidFill>
                <a:latin typeface="LiberationSerif-Italic"/>
              </a:rPr>
              <a:t>Compiling</a:t>
            </a:r>
            <a:r>
              <a:rPr lang="en-US" sz="2000" b="0" strike="noStrike" spc="-1">
                <a:solidFill>
                  <a:schemeClr val="dk1"/>
                </a:solidFill>
                <a:latin typeface="Bierstadt"/>
              </a:rPr>
              <a:t> : </a:t>
            </a:r>
            <a:r>
              <a:rPr lang="en-US" sz="1800" b="0" strike="noStrike" spc="-1">
                <a:solidFill>
                  <a:srgbClr val="000000"/>
                </a:solidFill>
                <a:latin typeface="Times New Roman"/>
              </a:rPr>
              <a:t>Converting code written in a high-level programming language (e.g., Solidity) into a lower-level language (e.g., EVM bytecode).</a:t>
            </a:r>
            <a:endParaRPr lang="en-US" sz="1800" b="0" strike="noStrike" spc="-1">
              <a:solidFill>
                <a:srgbClr val="000000"/>
              </a:solidFill>
              <a:latin typeface="Arial"/>
            </a:endParaRPr>
          </a:p>
          <a:p>
            <a:pPr indent="0" defTabSz="914400">
              <a:lnSpc>
                <a:spcPct val="110000"/>
              </a:lnSpc>
              <a:spcBef>
                <a:spcPts val="1001"/>
              </a:spcBef>
              <a:buNone/>
              <a:tabLst>
                <a:tab pos="0" algn="l"/>
              </a:tabLst>
            </a:pPr>
            <a:endParaRPr lang="en-US" sz="2000" b="0" strike="noStrike" spc="-1">
              <a:solidFill>
                <a:srgbClr val="000000"/>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518040" y="978480"/>
            <a:ext cx="12617280" cy="101700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chemeClr val="dk1"/>
                </a:solidFill>
                <a:latin typeface="Bierstadt"/>
              </a:rPr>
              <a:t>The history of the web</a:t>
            </a:r>
            <a:endParaRPr lang="en-US" sz="5400" b="0" strike="noStrike" spc="-1">
              <a:solidFill>
                <a:srgbClr val="000000"/>
              </a:solidFill>
              <a:latin typeface="Arial"/>
            </a:endParaRPr>
          </a:p>
        </p:txBody>
      </p:sp>
      <p:sp>
        <p:nvSpPr>
          <p:cNvPr id="224" name="PlaceHolder 2"/>
          <p:cNvSpPr>
            <a:spLocks noGrp="1"/>
          </p:cNvSpPr>
          <p:nvPr>
            <p:ph/>
          </p:nvPr>
        </p:nvSpPr>
        <p:spPr>
          <a:xfrm>
            <a:off x="285120" y="2232000"/>
            <a:ext cx="11397600" cy="3607200"/>
          </a:xfrm>
          <a:prstGeom prst="rect">
            <a:avLst/>
          </a:prstGeom>
          <a:noFill/>
          <a:ln w="0">
            <a:noFill/>
          </a:ln>
        </p:spPr>
        <p:txBody>
          <a:bodyPr lIns="91440" tIns="45720" rIns="91440" bIns="45720" anchor="t">
            <a:noAutofit/>
          </a:bodyPr>
          <a:lstStyle/>
          <a:p>
            <a:pPr indent="0" defTabSz="914400">
              <a:lnSpc>
                <a:spcPct val="110000"/>
              </a:lnSpc>
              <a:spcBef>
                <a:spcPts val="1001"/>
              </a:spcBef>
              <a:buNone/>
              <a:tabLst>
                <a:tab pos="0" algn="l"/>
              </a:tabLst>
            </a:pPr>
            <a:r>
              <a:rPr lang="en-US" sz="1800" b="0" i="1" strike="noStrike" spc="-1">
                <a:solidFill>
                  <a:srgbClr val="365F91"/>
                </a:solidFill>
                <a:latin typeface="Cambria-Italic"/>
              </a:rPr>
              <a:t>Web 1.0 (1991-2004)</a:t>
            </a:r>
            <a:r>
              <a:rPr lang="en-US" sz="1800" b="0" strike="noStrike" spc="-1">
                <a:solidFill>
                  <a:srgbClr val="000000"/>
                </a:solidFill>
                <a:latin typeface="Calibri"/>
              </a:rPr>
              <a:t>: The first generation of the web was characterized by static websites that were mostly read-only. Users could view and download information, but they could not interact with it in a meaningful way.</a:t>
            </a:r>
            <a:r>
              <a:rPr lang="en-US" sz="2000" b="0" strike="noStrike" spc="-1">
                <a:solidFill>
                  <a:schemeClr val="dk1"/>
                </a:solidFill>
                <a:latin typeface="Bierstadt"/>
              </a:rPr>
              <a:t> </a:t>
            </a:r>
            <a:br>
              <a:rPr sz="2000"/>
            </a:br>
            <a:endParaRPr lang="en-US" sz="2000" b="0" strike="noStrike" spc="-1">
              <a:solidFill>
                <a:srgbClr val="000000"/>
              </a:solidFill>
              <a:latin typeface="Arial"/>
            </a:endParaRPr>
          </a:p>
        </p:txBody>
      </p:sp>
      <p:pic>
        <p:nvPicPr>
          <p:cNvPr id="225" name="Picture 4"/>
          <p:cNvPicPr/>
          <p:nvPr/>
        </p:nvPicPr>
        <p:blipFill>
          <a:blip r:embed="rId2"/>
          <a:stretch/>
        </p:blipFill>
        <p:spPr>
          <a:xfrm>
            <a:off x="2309760" y="3218040"/>
            <a:ext cx="7571520" cy="2856960"/>
          </a:xfrm>
          <a:prstGeom prst="rect">
            <a:avLst/>
          </a:prstGeom>
          <a:ln w="0">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518040" y="978480"/>
            <a:ext cx="12617280" cy="101700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chemeClr val="dk1"/>
                </a:solidFill>
                <a:latin typeface="Bierstadt"/>
              </a:rPr>
              <a:t>Cont.</a:t>
            </a:r>
            <a:endParaRPr lang="en-US" sz="5400" b="0" strike="noStrike" spc="-1">
              <a:solidFill>
                <a:srgbClr val="000000"/>
              </a:solidFill>
              <a:latin typeface="Arial"/>
            </a:endParaRPr>
          </a:p>
        </p:txBody>
      </p:sp>
      <p:sp>
        <p:nvSpPr>
          <p:cNvPr id="227" name="PlaceHolder 2"/>
          <p:cNvSpPr>
            <a:spLocks noGrp="1"/>
          </p:cNvSpPr>
          <p:nvPr>
            <p:ph/>
          </p:nvPr>
        </p:nvSpPr>
        <p:spPr>
          <a:xfrm>
            <a:off x="285120" y="2232000"/>
            <a:ext cx="11397600" cy="3607200"/>
          </a:xfrm>
          <a:prstGeom prst="rect">
            <a:avLst/>
          </a:prstGeom>
          <a:noFill/>
          <a:ln w="0">
            <a:noFill/>
          </a:ln>
        </p:spPr>
        <p:txBody>
          <a:bodyPr lIns="91440" tIns="45720" rIns="91440" bIns="45720" anchor="t">
            <a:noAutofit/>
          </a:bodyPr>
          <a:lstStyle/>
          <a:p>
            <a:pPr indent="0" defTabSz="914400">
              <a:lnSpc>
                <a:spcPct val="110000"/>
              </a:lnSpc>
              <a:spcBef>
                <a:spcPts val="1001"/>
              </a:spcBef>
              <a:buNone/>
              <a:tabLst>
                <a:tab pos="0" algn="l"/>
              </a:tabLst>
            </a:pPr>
            <a:r>
              <a:rPr lang="en-US" sz="1800" b="0" i="1" strike="noStrike" spc="-1">
                <a:solidFill>
                  <a:srgbClr val="365F91"/>
                </a:solidFill>
                <a:latin typeface="Cambria-Italic"/>
              </a:rPr>
              <a:t>Web 2.0 (2004-present)</a:t>
            </a:r>
            <a:r>
              <a:rPr lang="en-US" sz="1800" b="0" strike="noStrike" spc="-1">
                <a:solidFill>
                  <a:srgbClr val="000000"/>
                </a:solidFill>
                <a:latin typeface="Calibri"/>
              </a:rPr>
              <a:t>: The second generation of the web introduced more interactivity and user-generated content. Users could now create and share their own content, and they could also interact </a:t>
            </a:r>
            <a:br>
              <a:rPr sz="1800"/>
            </a:br>
            <a:endParaRPr lang="en-US" sz="1800" b="0" strike="noStrike" spc="-1">
              <a:solidFill>
                <a:srgbClr val="000000"/>
              </a:solidFill>
              <a:latin typeface="Arial"/>
            </a:endParaRPr>
          </a:p>
        </p:txBody>
      </p:sp>
      <p:pic>
        <p:nvPicPr>
          <p:cNvPr id="228" name="Picture 4"/>
          <p:cNvPicPr/>
          <p:nvPr/>
        </p:nvPicPr>
        <p:blipFill>
          <a:blip r:embed="rId2"/>
          <a:stretch/>
        </p:blipFill>
        <p:spPr>
          <a:xfrm>
            <a:off x="2433600" y="3429000"/>
            <a:ext cx="7323840" cy="276156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518040" y="978480"/>
            <a:ext cx="12617280" cy="101700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chemeClr val="dk1"/>
                </a:solidFill>
                <a:latin typeface="Bierstadt"/>
              </a:rPr>
              <a:t>Cont.</a:t>
            </a:r>
            <a:endParaRPr lang="en-US" sz="5400" b="0" strike="noStrike" spc="-1">
              <a:solidFill>
                <a:srgbClr val="000000"/>
              </a:solidFill>
              <a:latin typeface="Arial"/>
            </a:endParaRPr>
          </a:p>
        </p:txBody>
      </p:sp>
      <p:sp>
        <p:nvSpPr>
          <p:cNvPr id="230" name="PlaceHolder 2"/>
          <p:cNvSpPr>
            <a:spLocks noGrp="1"/>
          </p:cNvSpPr>
          <p:nvPr>
            <p:ph/>
          </p:nvPr>
        </p:nvSpPr>
        <p:spPr>
          <a:xfrm>
            <a:off x="285120" y="2232000"/>
            <a:ext cx="11397600" cy="3607200"/>
          </a:xfrm>
          <a:prstGeom prst="rect">
            <a:avLst/>
          </a:prstGeom>
          <a:noFill/>
          <a:ln w="0">
            <a:noFill/>
          </a:ln>
        </p:spPr>
        <p:txBody>
          <a:bodyPr lIns="91440" tIns="45720" rIns="91440" bIns="45720" anchor="t">
            <a:noAutofit/>
          </a:bodyPr>
          <a:lstStyle/>
          <a:p>
            <a:pPr indent="0" defTabSz="914400">
              <a:lnSpc>
                <a:spcPct val="110000"/>
              </a:lnSpc>
              <a:spcBef>
                <a:spcPts val="1001"/>
              </a:spcBef>
              <a:buNone/>
              <a:tabLst>
                <a:tab pos="0" algn="l"/>
              </a:tabLst>
            </a:pPr>
            <a:r>
              <a:rPr lang="en-US" sz="1800" b="0" i="1" strike="noStrike" spc="-1">
                <a:solidFill>
                  <a:srgbClr val="365F91"/>
                </a:solidFill>
                <a:latin typeface="Cambria-Italic"/>
              </a:rPr>
              <a:t>Web 3.0 (present-day)</a:t>
            </a:r>
            <a:r>
              <a:rPr lang="en-US" sz="1800" b="0" strike="noStrike" spc="-1">
                <a:solidFill>
                  <a:srgbClr val="000000"/>
                </a:solidFill>
                <a:latin typeface="Calibri"/>
              </a:rPr>
              <a:t>: The third generation of the web is still under development, but it is envisioned as a more decentralized and intelligent web that is powered by blockchain technology. Web 3.0 will make it possible for users to own their own data and control how it is used. It will also make it possible for machines to understand and process information more effectively, leading to more personalized and relevant experiences for users.</a:t>
            </a:r>
            <a:r>
              <a:rPr lang="en-US" sz="1600" b="0" strike="noStrike" spc="-1">
                <a:solidFill>
                  <a:schemeClr val="dk1"/>
                </a:solidFill>
                <a:latin typeface="Bierstadt"/>
              </a:rPr>
              <a:t> </a:t>
            </a:r>
            <a:endParaRPr lang="en-US" sz="1600" b="0" strike="noStrike" spc="-1">
              <a:solidFill>
                <a:srgbClr val="000000"/>
              </a:solidFill>
              <a:latin typeface="Arial"/>
            </a:endParaRPr>
          </a:p>
          <a:p>
            <a:pPr indent="0" defTabSz="914400">
              <a:lnSpc>
                <a:spcPct val="110000"/>
              </a:lnSpc>
              <a:spcBef>
                <a:spcPts val="1001"/>
              </a:spcBef>
              <a:buNone/>
              <a:tabLst>
                <a:tab pos="0" algn="l"/>
              </a:tabLst>
            </a:pPr>
            <a:r>
              <a:rPr lang="en-US" sz="1800" b="0" strike="noStrike" spc="-1">
                <a:solidFill>
                  <a:srgbClr val="000000"/>
                </a:solidFill>
                <a:latin typeface="Times New Roman"/>
              </a:rPr>
              <a:t>Its First proposed by Dr. Gavin Wood, Web3 represents a new vision and focus for web applications: from centrally owned and managed applications, to applications built on decentralized protocols.</a:t>
            </a:r>
            <a:endParaRPr lang="en-US" sz="1800" b="0" strike="noStrike" spc="-1">
              <a:solidFill>
                <a:srgbClr val="000000"/>
              </a:solidFill>
              <a:latin typeface="Arial"/>
            </a:endParaRPr>
          </a:p>
        </p:txBody>
      </p:sp>
      <p:pic>
        <p:nvPicPr>
          <p:cNvPr id="231" name="Picture 4"/>
          <p:cNvPicPr/>
          <p:nvPr/>
        </p:nvPicPr>
        <p:blipFill>
          <a:blip r:embed="rId2"/>
          <a:stretch/>
        </p:blipFill>
        <p:spPr>
          <a:xfrm>
            <a:off x="3033000" y="4238640"/>
            <a:ext cx="6125040" cy="231624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518040" y="978480"/>
            <a:ext cx="5020560" cy="486972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Bitcoin: A Peer-to-Peer Electronic Cash System</a:t>
            </a:r>
            <a:endParaRPr lang="en-US" sz="5400" b="0" strike="noStrike" spc="-1">
              <a:solidFill>
                <a:srgbClr val="000000"/>
              </a:solidFill>
              <a:latin typeface="Arial"/>
            </a:endParaRPr>
          </a:p>
        </p:txBody>
      </p:sp>
      <p:sp>
        <p:nvSpPr>
          <p:cNvPr id="95" name="PlaceHolder 2"/>
          <p:cNvSpPr>
            <a:spLocks noGrp="1"/>
          </p:cNvSpPr>
          <p:nvPr>
            <p:ph/>
          </p:nvPr>
        </p:nvSpPr>
        <p:spPr>
          <a:xfrm>
            <a:off x="6662160" y="969120"/>
            <a:ext cx="5020560" cy="4869720"/>
          </a:xfrm>
          <a:prstGeom prst="rect">
            <a:avLst/>
          </a:prstGeom>
          <a:noFill/>
          <a:ln w="0">
            <a:noFill/>
          </a:ln>
        </p:spPr>
        <p:txBody>
          <a:bodyPr lIns="91440" tIns="45720" rIns="91440" bIns="45720" anchor="t">
            <a:noAutofit/>
          </a:bodyPr>
          <a:lstStyle/>
          <a:p>
            <a:pPr indent="0" defTabSz="914400">
              <a:lnSpc>
                <a:spcPct val="110000"/>
              </a:lnSpc>
              <a:spcBef>
                <a:spcPts val="1001"/>
              </a:spcBef>
              <a:buNone/>
              <a:tabLst>
                <a:tab pos="0" algn="l"/>
              </a:tabLst>
            </a:pPr>
            <a:r>
              <a:rPr lang="en-US" sz="2000" b="0" strike="noStrike" spc="-1">
                <a:solidFill>
                  <a:schemeClr val="dk1"/>
                </a:solidFill>
                <a:latin typeface="Bierstadt"/>
              </a:rPr>
              <a:t>From: Satoshi Nakamoto vistomail.com&gt; Subject: Bitcoin P2P e-cash paper Newsgroups: gmane.comp.encryption.general Date: Friday 31st October 2008 18:10:00 UTC • “I've been working on a new electronic cash system that's fully peer-to-peer, with no trusted third party.”</a:t>
            </a:r>
            <a:endParaRPr lang="en-US" sz="20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518040" y="978480"/>
            <a:ext cx="5020560" cy="486972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US" sz="5400" b="1" strike="noStrike" spc="-1">
                <a:solidFill>
                  <a:schemeClr val="dk1"/>
                </a:solidFill>
                <a:latin typeface="Bierstadt"/>
              </a:rPr>
              <a:t>A new layer?: Programmable transactions </a:t>
            </a:r>
            <a:endParaRPr lang="en-US" sz="5400" b="0" strike="noStrike" spc="-1">
              <a:solidFill>
                <a:srgbClr val="000000"/>
              </a:solidFill>
              <a:latin typeface="Arial"/>
            </a:endParaRPr>
          </a:p>
        </p:txBody>
      </p:sp>
      <p:pic>
        <p:nvPicPr>
          <p:cNvPr id="97" name="Content Placeholder 4"/>
          <p:cNvPicPr/>
          <p:nvPr/>
        </p:nvPicPr>
        <p:blipFill>
          <a:blip r:embed="rId2"/>
          <a:stretch/>
        </p:blipFill>
        <p:spPr>
          <a:xfrm>
            <a:off x="6662880" y="2109960"/>
            <a:ext cx="5020560" cy="258984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518040" y="978480"/>
            <a:ext cx="5020560" cy="144612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5400" b="1" strike="noStrike" spc="-1">
                <a:solidFill>
                  <a:schemeClr val="dk1"/>
                </a:solidFill>
                <a:latin typeface="Bierstadt"/>
                <a:ea typeface="Bierstadt"/>
              </a:rPr>
              <a:t>IP Vs Blocks</a:t>
            </a:r>
            <a:endParaRPr lang="en-US" sz="5400" b="0" strike="noStrike" spc="-1">
              <a:solidFill>
                <a:srgbClr val="000000"/>
              </a:solidFill>
              <a:latin typeface="Arial"/>
            </a:endParaRPr>
          </a:p>
        </p:txBody>
      </p:sp>
      <p:sp>
        <p:nvSpPr>
          <p:cNvPr id="99" name="TextBox 2"/>
          <p:cNvSpPr/>
          <p:nvPr/>
        </p:nvSpPr>
        <p:spPr>
          <a:xfrm>
            <a:off x="400680" y="2676240"/>
            <a:ext cx="5632560" cy="393012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914400">
              <a:lnSpc>
                <a:spcPct val="100000"/>
              </a:lnSpc>
            </a:pPr>
            <a:r>
              <a:rPr lang="en-US" sz="1800" b="0" strike="noStrike" spc="-1">
                <a:solidFill>
                  <a:schemeClr val="dk1"/>
                </a:solidFill>
                <a:latin typeface="Bierstadt"/>
                <a:ea typeface="Bierstadt"/>
              </a:rPr>
              <a:t>Everything we do over the internet goes through IP packets in the TCP/IP model. An IP packet is the smallest unit of data that can be sent over the internet. An IP packet has two components, an IP header and a payload.</a:t>
            </a:r>
            <a:endParaRPr lang="en-US" sz="1800" b="0" strike="noStrike" spc="-1">
              <a:solidFill>
                <a:srgbClr val="000000"/>
              </a:solidFill>
              <a:latin typeface="Arial"/>
            </a:endParaRPr>
          </a:p>
          <a:p>
            <a:pPr defTabSz="914400">
              <a:lnSpc>
                <a:spcPct val="100000"/>
              </a:lnSpc>
            </a:pPr>
            <a:r>
              <a:rPr lang="en-US" sz="1800" b="0" strike="noStrike" spc="-1">
                <a:solidFill>
                  <a:schemeClr val="dk1"/>
                </a:solidFill>
                <a:latin typeface="Bierstadt"/>
                <a:ea typeface="Bierstadt"/>
              </a:rPr>
              <a:t>To send this information, it needs a source and a destination IP addresses. A block is the integral element for this process; it is chained together to form a blockchain. A block also has two components, block header and block body. To send any type of value or transaction, it adds its own digital signature as the source identifier and public key, which resembles the destination's identity in the peer-to-peer network. </a:t>
            </a:r>
            <a:br>
              <a:rPr sz="1800"/>
            </a:br>
            <a:endParaRPr lang="en-US" sz="1800" b="0" strike="noStrike" spc="-1">
              <a:solidFill>
                <a:srgbClr val="000000"/>
              </a:solidFill>
              <a:latin typeface="Arial"/>
            </a:endParaRPr>
          </a:p>
        </p:txBody>
      </p:sp>
      <p:pic>
        <p:nvPicPr>
          <p:cNvPr id="100" name="Content Placeholder 6" descr="A black hexagon with blue letters and black hexagons&#10;&#10;Description automatically generated"/>
          <p:cNvPicPr/>
          <p:nvPr/>
        </p:nvPicPr>
        <p:blipFill>
          <a:blip r:embed="rId2"/>
          <a:stretch/>
        </p:blipFill>
        <p:spPr>
          <a:xfrm>
            <a:off x="6662160" y="2163960"/>
            <a:ext cx="5020560" cy="248040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8040" y="978480"/>
            <a:ext cx="9244800" cy="800640"/>
          </a:xfrm>
          <a:prstGeom prst="rect">
            <a:avLst/>
          </a:prstGeom>
          <a:noFill/>
          <a:ln w="0">
            <a:noFill/>
          </a:ln>
        </p:spPr>
        <p:txBody>
          <a:bodyPr lIns="91440" tIns="45720" rIns="91440" bIns="45720" anchor="t">
            <a:normAutofit fontScale="87222"/>
          </a:bodyPr>
          <a:lstStyle/>
          <a:p>
            <a:pPr indent="0" defTabSz="914400">
              <a:lnSpc>
                <a:spcPct val="100000"/>
              </a:lnSpc>
              <a:buNone/>
              <a:tabLst>
                <a:tab pos="0" algn="l"/>
              </a:tabLst>
            </a:pPr>
            <a:r>
              <a:rPr lang="en-US" sz="5400" b="1" strike="noStrike" spc="-1">
                <a:solidFill>
                  <a:schemeClr val="dk1"/>
                </a:solidFill>
                <a:latin typeface="Bierstadt"/>
              </a:rPr>
              <a:t>What is a blockchain?</a:t>
            </a:r>
            <a:endParaRPr lang="en-US" sz="5400" b="0" strike="noStrike" spc="-1">
              <a:solidFill>
                <a:srgbClr val="000000"/>
              </a:solidFill>
              <a:latin typeface="Arial"/>
            </a:endParaRPr>
          </a:p>
        </p:txBody>
      </p:sp>
      <p:pic>
        <p:nvPicPr>
          <p:cNvPr id="102" name="Content Placeholder 4"/>
          <p:cNvPicPr/>
          <p:nvPr/>
        </p:nvPicPr>
        <p:blipFill>
          <a:blip r:embed="rId2"/>
          <a:stretch/>
        </p:blipFill>
        <p:spPr>
          <a:xfrm>
            <a:off x="2527920" y="2144160"/>
            <a:ext cx="6941880" cy="3527640"/>
          </a:xfrm>
          <a:prstGeom prst="rect">
            <a:avLst/>
          </a:prstGeom>
          <a:ln w="0">
            <a:noFill/>
          </a:ln>
        </p:spPr>
      </p:pic>
    </p:spTree>
  </p:cSld>
  <p:clrMapOvr>
    <a:masterClrMapping/>
  </p:clrMapOvr>
</p:sld>
</file>

<file path=ppt/theme/theme1.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878</TotalTime>
  <Words>5484</Words>
  <Application>Microsoft Office PowerPoint</Application>
  <PresentationFormat>Widescreen</PresentationFormat>
  <Paragraphs>301</Paragraphs>
  <Slides>56</Slides>
  <Notes>13</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56</vt:i4>
      </vt:variant>
    </vt:vector>
  </HeadingPairs>
  <TitlesOfParts>
    <vt:vector size="80" baseType="lpstr">
      <vt:lpstr>-apple-system</vt:lpstr>
      <vt:lpstr>Arial</vt:lpstr>
      <vt:lpstr>Bierstadt</vt:lpstr>
      <vt:lpstr>Calibri</vt:lpstr>
      <vt:lpstr>Cambria</vt:lpstr>
      <vt:lpstr>Cambria-Italic</vt:lpstr>
      <vt:lpstr>Courier New</vt:lpstr>
      <vt:lpstr>Google Sans</vt:lpstr>
      <vt:lpstr>LiberationSerif-Italic</vt:lpstr>
      <vt:lpstr>source-serif-pro</vt:lpstr>
      <vt:lpstr>Symbol</vt:lpstr>
      <vt:lpstr>Times New Roman</vt:lpstr>
      <vt:lpstr>Wingdings</vt:lpstr>
      <vt:lpstr>GestaltVTI</vt:lpstr>
      <vt:lpstr>GestaltVTI</vt:lpstr>
      <vt:lpstr>GestaltVTI</vt:lpstr>
      <vt:lpstr>GestaltVTI</vt:lpstr>
      <vt:lpstr>GestaltVTI</vt:lpstr>
      <vt:lpstr>GestaltVTI</vt:lpstr>
      <vt:lpstr>GestaltVTI</vt:lpstr>
      <vt:lpstr>GestaltVTI</vt:lpstr>
      <vt:lpstr>GestaltVTI</vt:lpstr>
      <vt:lpstr>GestaltVTI</vt:lpstr>
      <vt:lpstr>GestaltVTI</vt:lpstr>
      <vt:lpstr>Blockchain</vt:lpstr>
      <vt:lpstr>Introduction</vt:lpstr>
      <vt:lpstr>The Internet: Layers of open protocols</vt:lpstr>
      <vt:lpstr>Cryptography: Communications in the presence of adversaries </vt:lpstr>
      <vt:lpstr>The Internet: Cryptographic protocols </vt:lpstr>
      <vt:lpstr>Bitcoin: A Peer-to-Peer Electronic Cash System</vt:lpstr>
      <vt:lpstr>A new layer?: Programmable transactions </vt:lpstr>
      <vt:lpstr>IP Vs Blocks</vt:lpstr>
      <vt:lpstr>What is a blockchain?</vt:lpstr>
      <vt:lpstr>Cont.</vt:lpstr>
      <vt:lpstr>How blockchain works  </vt:lpstr>
      <vt:lpstr>How blockchain works  </vt:lpstr>
      <vt:lpstr>Ledgers (Principal Recordings of Accounts)</vt:lpstr>
      <vt:lpstr>Characteristics of Good Ledgers</vt:lpstr>
      <vt:lpstr>Blockchain is a ledger</vt:lpstr>
      <vt:lpstr>Cont. Blockchain is a ledger</vt:lpstr>
      <vt:lpstr>Money and Blockchain</vt:lpstr>
      <vt:lpstr>Bitcoin – Technical Features</vt:lpstr>
      <vt:lpstr>Cryptographic Hash Functions</vt:lpstr>
      <vt:lpstr>Cont. Cryptographic Hash Functions</vt:lpstr>
      <vt:lpstr>Asymmetric Cryptography &amp; Digital Signatures </vt:lpstr>
      <vt:lpstr>The building blocks of blockchain </vt:lpstr>
      <vt:lpstr>Cont. The building blocks of blockchain </vt:lpstr>
      <vt:lpstr>Cont. The building blocks of blockchain </vt:lpstr>
      <vt:lpstr>Blockchain chain</vt:lpstr>
      <vt:lpstr>Merkle tree</vt:lpstr>
      <vt:lpstr>Decentralized Networks </vt:lpstr>
      <vt:lpstr>Characteristics of Decentralized Networks </vt:lpstr>
      <vt:lpstr>Benefits of Decentralized Networks</vt:lpstr>
      <vt:lpstr>Bitcoin Addresses Example</vt:lpstr>
      <vt:lpstr>Transaction format</vt:lpstr>
      <vt:lpstr>Timestamped Append-only Log - Blockchain</vt:lpstr>
      <vt:lpstr>Proof of Work</vt:lpstr>
      <vt:lpstr>Cont.</vt:lpstr>
      <vt:lpstr>Bitcoin Proof of Work Difficulty</vt:lpstr>
      <vt:lpstr>Blockchain – Consensus supports Longest Chain </vt:lpstr>
      <vt:lpstr>Cont.</vt:lpstr>
      <vt:lpstr>Cont.</vt:lpstr>
      <vt:lpstr>51% Attack</vt:lpstr>
      <vt:lpstr>Blockchain Forks</vt:lpstr>
      <vt:lpstr>Blockchain Forks</vt:lpstr>
      <vt:lpstr>Native Currency </vt:lpstr>
      <vt:lpstr>components of a Blockchain Network</vt:lpstr>
      <vt:lpstr>Alternative Consensus Protocols</vt:lpstr>
      <vt:lpstr>Proof of Stack</vt:lpstr>
      <vt:lpstr>Cont. Proof of Stack</vt:lpstr>
      <vt:lpstr>POW vs POS</vt:lpstr>
      <vt:lpstr>POW vs POS</vt:lpstr>
      <vt:lpstr>Crypto Wallets</vt:lpstr>
      <vt:lpstr>Concepts and Principles</vt:lpstr>
      <vt:lpstr>Cont. Concepts and Principles</vt:lpstr>
      <vt:lpstr>Cont. Concepts and Principles</vt:lpstr>
      <vt:lpstr>Cont. Concepts and Principles</vt:lpstr>
      <vt:lpstr>The history of the web</vt:lpstr>
      <vt:lpstr>Cont.</vt:lpstr>
      <vt:lpstr>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subject/>
  <dc:creator>abdalrhman mostafa</dc:creator>
  <dc:description/>
  <cp:lastModifiedBy>abdalrhman mostafa</cp:lastModifiedBy>
  <cp:revision>235</cp:revision>
  <dcterms:created xsi:type="dcterms:W3CDTF">2024-01-22T09:56:53Z</dcterms:created>
  <dcterms:modified xsi:type="dcterms:W3CDTF">2024-05-05T15:41:25Z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ActionId">
    <vt:lpwstr>ccef685e-9517-47d5-b068-d17259a08008</vt:lpwstr>
  </property>
  <property fmtid="{D5CDD505-2E9C-101B-9397-08002B2CF9AE}" pid="3" name="MSIP_Label_defa4170-0d19-0005-0004-bc88714345d2_ContentBits">
    <vt:lpwstr>0</vt:lpwstr>
  </property>
  <property fmtid="{D5CDD505-2E9C-101B-9397-08002B2CF9AE}" pid="4" name="MSIP_Label_defa4170-0d19-0005-0004-bc88714345d2_Enabled">
    <vt:lpwstr>true</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etDate">
    <vt:lpwstr>2024-01-22T09:58:04Z</vt:lpwstr>
  </property>
  <property fmtid="{D5CDD505-2E9C-101B-9397-08002B2CF9AE}" pid="8" name="MSIP_Label_defa4170-0d19-0005-0004-bc88714345d2_SiteId">
    <vt:lpwstr>42f76cad-18cf-495e-96ec-bb2904dc68ba</vt:lpwstr>
  </property>
  <property fmtid="{D5CDD505-2E9C-101B-9397-08002B2CF9AE}" pid="9" name="Notes">
    <vt:i4>12</vt:i4>
  </property>
  <property fmtid="{D5CDD505-2E9C-101B-9397-08002B2CF9AE}" pid="10" name="PresentationFormat">
    <vt:lpwstr>Widescreen</vt:lpwstr>
  </property>
  <property fmtid="{D5CDD505-2E9C-101B-9397-08002B2CF9AE}" pid="11" name="Slides">
    <vt:i4>55</vt:i4>
  </property>
</Properties>
</file>